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9" r:id="rId2"/>
    <p:sldId id="305" r:id="rId3"/>
    <p:sldId id="310" r:id="rId4"/>
    <p:sldId id="311" r:id="rId5"/>
    <p:sldId id="312" r:id="rId6"/>
    <p:sldId id="313" r:id="rId7"/>
    <p:sldId id="258" r:id="rId8"/>
    <p:sldId id="272" r:id="rId9"/>
    <p:sldId id="275" r:id="rId10"/>
    <p:sldId id="278" r:id="rId11"/>
    <p:sldId id="274" r:id="rId12"/>
    <p:sldId id="280" r:id="rId13"/>
    <p:sldId id="276" r:id="rId14"/>
    <p:sldId id="283" r:id="rId15"/>
    <p:sldId id="282" r:id="rId16"/>
    <p:sldId id="304" r:id="rId17"/>
    <p:sldId id="314" r:id="rId18"/>
    <p:sldId id="315" r:id="rId19"/>
    <p:sldId id="284" r:id="rId20"/>
    <p:sldId id="286" r:id="rId21"/>
    <p:sldId id="287" r:id="rId22"/>
    <p:sldId id="288" r:id="rId23"/>
    <p:sldId id="289" r:id="rId24"/>
    <p:sldId id="262" r:id="rId25"/>
    <p:sldId id="306" r:id="rId26"/>
    <p:sldId id="307" r:id="rId27"/>
    <p:sldId id="263" r:id="rId28"/>
    <p:sldId id="264" r:id="rId29"/>
    <p:sldId id="267" r:id="rId30"/>
    <p:sldId id="265" r:id="rId31"/>
    <p:sldId id="290" r:id="rId32"/>
    <p:sldId id="291" r:id="rId33"/>
    <p:sldId id="266" r:id="rId34"/>
    <p:sldId id="297" r:id="rId35"/>
    <p:sldId id="298" r:id="rId36"/>
    <p:sldId id="299" r:id="rId37"/>
    <p:sldId id="300" r:id="rId38"/>
    <p:sldId id="301" r:id="rId39"/>
    <p:sldId id="302" r:id="rId40"/>
    <p:sldId id="268" r:id="rId41"/>
    <p:sldId id="292" r:id="rId42"/>
    <p:sldId id="293" r:id="rId43"/>
    <p:sldId id="269" r:id="rId44"/>
    <p:sldId id="270" r:id="rId45"/>
    <p:sldId id="271" r:id="rId46"/>
    <p:sldId id="316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/>
    <p:restoredTop sz="94631"/>
  </p:normalViewPr>
  <p:slideViewPr>
    <p:cSldViewPr snapToGrid="0" snapToObjects="1">
      <p:cViewPr varScale="1">
        <p:scale>
          <a:sx n="61" d="100"/>
          <a:sy n="61" d="100"/>
        </p:scale>
        <p:origin x="248" y="10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F566-B952-DEC0-A348-D7B7B315A8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5ECB88-EA56-E4E0-8BAA-913DFECDC0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50961-15A8-5CEB-CC74-19BA746DB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8A01-6ADA-6343-9ADC-A8A3A9F4CA64}" type="datetimeFigureOut">
              <a:rPr lang="en-US" smtClean="0"/>
              <a:t>4/20/26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A6350-2E24-D647-291B-D77171FA2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229EA-48B8-6ACF-0DA5-145159C44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3C447-1FA5-CA42-B4CB-4E2E7A213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503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AE9C1-19E7-6686-A8D9-A0EDCB0D8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6AFDFB-D9DA-4982-8110-F8F699EAD2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8584E-6762-362E-8222-3241E0BFD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8A01-6ADA-6343-9ADC-A8A3A9F4CA64}" type="datetimeFigureOut">
              <a:rPr lang="en-US" smtClean="0"/>
              <a:t>4/20/26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549A6-2F6A-D3CD-8526-E1D919B32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C0FD0-7DAF-474A-A33B-1C9ACD641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3C447-1FA5-CA42-B4CB-4E2E7A213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014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C1477F-3924-F934-71E4-130FA484F6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47795-B1C3-A2E3-0986-9236B9E7CB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2E681-BECC-22B5-5837-45145710A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8A01-6ADA-6343-9ADC-A8A3A9F4CA64}" type="datetimeFigureOut">
              <a:rPr lang="en-US" smtClean="0"/>
              <a:t>4/20/26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10E5D-C333-7AB5-8205-0CAE3690E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FC2641-E7A3-A84D-4104-044F6FC7B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3C447-1FA5-CA42-B4CB-4E2E7A213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87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AE80-6C2F-0F03-8E82-F94AE9826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8BBD6-8D14-9955-B654-C440E701A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83FAD-308B-136D-72B7-A8F7C4F8C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8A01-6ADA-6343-9ADC-A8A3A9F4CA64}" type="datetimeFigureOut">
              <a:rPr lang="en-US" smtClean="0"/>
              <a:t>4/20/26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C8AB3-ED68-FD17-047E-492716741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062EB-848C-E054-87D5-4830CF9B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3C447-1FA5-CA42-B4CB-4E2E7A213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09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1FE41-803D-367B-DFBF-6E8CF7673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DE8F89-8856-48E9-09CA-7300DC668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8F245-2EC1-BC93-DFAF-5EA6A67F7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8A01-6ADA-6343-9ADC-A8A3A9F4CA64}" type="datetimeFigureOut">
              <a:rPr lang="en-US" smtClean="0"/>
              <a:t>4/20/26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B4560-5B58-1627-7B5D-AFF379C89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79EA8-2E6E-64D3-1C2A-DD3521972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3C447-1FA5-CA42-B4CB-4E2E7A213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37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A17C4-DB88-78C5-15CD-680ED21AE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D6364-B7C1-2C0B-A090-CA76DED009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CF0C49-F03A-E19B-CD28-81742BA22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457AC-6627-F58F-8ECB-37D78459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8A01-6ADA-6343-9ADC-A8A3A9F4CA64}" type="datetimeFigureOut">
              <a:rPr lang="en-US" smtClean="0"/>
              <a:t>4/20/26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E835FC-41CD-D4B4-90A4-72255755A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89946-4C0F-62BE-E65F-00E887B88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3C447-1FA5-CA42-B4CB-4E2E7A213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85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514D4-8452-C601-FDA7-5C863526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A88390-9E4C-DB73-6D9D-67F9EE907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A981E4-A6C1-4EE0-3110-C7A48B9E7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55ED5C-1240-3BED-BC16-2845F36396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77E259-E66F-F6E6-9943-F1D2A827B5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260F1C-32E0-FD20-0665-55AA4E3D9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8A01-6ADA-6343-9ADC-A8A3A9F4CA64}" type="datetimeFigureOut">
              <a:rPr lang="en-US" smtClean="0"/>
              <a:t>4/20/26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E4DEA5-8991-8696-1B52-C57F10528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FC40F7-2E64-7AB7-84A9-781D38299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3C447-1FA5-CA42-B4CB-4E2E7A213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496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F9C34-97C9-FE02-F1DB-ACAE77527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B543DA-9FF3-12D4-6276-8FE649D52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8A01-6ADA-6343-9ADC-A8A3A9F4CA64}" type="datetimeFigureOut">
              <a:rPr lang="en-US" smtClean="0"/>
              <a:t>4/20/26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58D06E-CD13-FBD1-96F6-41DFA0C6D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C0066A-6713-FA9A-82ED-9060E9AAF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3C447-1FA5-CA42-B4CB-4E2E7A213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19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2BA414-3B7D-3223-C0E8-514F10841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8A01-6ADA-6343-9ADC-A8A3A9F4CA64}" type="datetimeFigureOut">
              <a:rPr lang="en-US" smtClean="0"/>
              <a:t>4/20/26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863DCA-CFE8-D553-A7C6-2B34E99CE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18AEB-71BE-E286-8B5F-719B437C8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3C447-1FA5-CA42-B4CB-4E2E7A213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99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A0FED-E45E-4ABD-C17A-F56C5A5F5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E920E-0B87-537D-BA94-219D31D2D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488C65-E63D-CE82-0CBB-968062B511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AA245A-3408-F13B-2CFC-21A7091D4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8A01-6ADA-6343-9ADC-A8A3A9F4CA64}" type="datetimeFigureOut">
              <a:rPr lang="en-US" smtClean="0"/>
              <a:t>4/20/26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BDA91C-DD36-C354-7456-AC40EC0C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ECD8F9-4F2A-F1F3-F87C-4C647051D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3C447-1FA5-CA42-B4CB-4E2E7A213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85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5A2E4-5FAF-0E4B-E473-19996D568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81431F-5DA2-75E5-44B7-2BFBAD1121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2DD785-29AB-E24B-D68A-FC4C13ED74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E38EB3-1728-9163-A807-8C92CB502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8A01-6ADA-6343-9ADC-A8A3A9F4CA64}" type="datetimeFigureOut">
              <a:rPr lang="en-US" smtClean="0"/>
              <a:t>4/20/26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7B9883-28FC-69DA-F6B8-69AFA6C50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7ED95B-4CE6-1623-38C9-7CD17469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3C447-1FA5-CA42-B4CB-4E2E7A213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84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8B8069-6748-09F5-6B4E-75308838C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A9882-ACA0-3434-6C7E-0439F2EA1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E8DB4-8FE8-E217-39EB-D1007802D4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48A01-6ADA-6343-9ADC-A8A3A9F4CA64}" type="datetimeFigureOut">
              <a:rPr lang="en-US" smtClean="0"/>
              <a:t>4/20/26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ABDBF-448C-C5E5-EF1B-8C24336F9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29113-6A10-C3DD-1D02-25CFF9E94C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3C447-1FA5-CA42-B4CB-4E2E7A213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25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blesociety.org.uk/explore-the-bible/read/cym/BCN/Ps/24/#PSA.24.6!f.1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10 ways people celebrate Palm Sunday around the world | Articles | CBC Kids">
            <a:extLst>
              <a:ext uri="{FF2B5EF4-FFF2-40B4-BE49-F238E27FC236}">
                <a16:creationId xmlns:a16="http://schemas.microsoft.com/office/drawing/2014/main" id="{E237CBD6-D67F-8E2E-0447-C137C6FE3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0" t="9091" r="2854"/>
          <a:stretch>
            <a:fillRect/>
          </a:stretch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D708D-A255-5A2E-41D6-A0E3E3AE6B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029" y="571442"/>
            <a:ext cx="6056169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b="1" dirty="0" err="1">
                <a:solidFill>
                  <a:schemeClr val="bg1"/>
                </a:solidFill>
              </a:rPr>
              <a:t>Croeso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i’r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oedfa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08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165CD-360D-917E-C867-50E5B7051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986" y="2766218"/>
            <a:ext cx="10515600" cy="1325563"/>
          </a:xfrm>
        </p:spPr>
        <p:txBody>
          <a:bodyPr>
            <a:noAutofit/>
          </a:bodyPr>
          <a:lstStyle/>
          <a:p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Moliant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moliant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,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rhaid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i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blant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roi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moliant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,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moliant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moliant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iddo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ef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,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moliant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iddo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ef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moliant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iddo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ef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 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endParaRPr lang="en-US" sz="6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0495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ABE1F-3BF8-B271-1BEA-073F99F47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033" y="249454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8000" dirty="0" err="1">
                <a:effectLst/>
                <a:latin typeface="+mn-lt"/>
                <a:ea typeface="Times New Roman" panose="02020603050405020304" pitchFamily="18" charset="0"/>
              </a:rPr>
              <a:t>Ar</a:t>
            </a:r>
            <a:r>
              <a:rPr lang="en-US" sz="8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8000" dirty="0" err="1">
                <a:effectLst/>
                <a:latin typeface="+mn-lt"/>
                <a:ea typeface="Times New Roman" panose="02020603050405020304" pitchFamily="18" charset="0"/>
              </a:rPr>
              <a:t>ei</a:t>
            </a:r>
            <a:r>
              <a:rPr lang="en-US" sz="8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8000" dirty="0" err="1">
                <a:effectLst/>
                <a:latin typeface="+mn-lt"/>
                <a:ea typeface="Times New Roman" panose="02020603050405020304" pitchFamily="18" charset="0"/>
              </a:rPr>
              <a:t>ebol</a:t>
            </a:r>
            <a:r>
              <a:rPr lang="en-US" sz="8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8000" dirty="0" err="1">
                <a:effectLst/>
                <a:latin typeface="+mn-lt"/>
                <a:ea typeface="Times New Roman" panose="02020603050405020304" pitchFamily="18" charset="0"/>
              </a:rPr>
              <a:t>asyn</a:t>
            </a:r>
            <a:br>
              <a:rPr lang="en-GB" sz="8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8000" dirty="0">
                <a:effectLst/>
                <a:latin typeface="+mn-lt"/>
                <a:ea typeface="Times New Roman" panose="02020603050405020304" pitchFamily="18" charset="0"/>
              </a:rPr>
              <a:t>O mor </a:t>
            </a:r>
            <a:r>
              <a:rPr lang="en-US" sz="8000" dirty="0" err="1">
                <a:effectLst/>
                <a:latin typeface="+mn-lt"/>
                <a:ea typeface="Times New Roman" panose="02020603050405020304" pitchFamily="18" charset="0"/>
              </a:rPr>
              <a:t>fwyn</a:t>
            </a:r>
            <a:r>
              <a:rPr lang="en-US" sz="8000" dirty="0">
                <a:effectLst/>
                <a:latin typeface="+mn-lt"/>
                <a:ea typeface="Times New Roman" panose="02020603050405020304" pitchFamily="18" charset="0"/>
              </a:rPr>
              <a:t> y </a:t>
            </a:r>
            <a:r>
              <a:rPr lang="en-US" sz="8000" dirty="0" err="1">
                <a:effectLst/>
                <a:latin typeface="+mn-lt"/>
                <a:ea typeface="Times New Roman" panose="02020603050405020304" pitchFamily="18" charset="0"/>
              </a:rPr>
              <a:t>daw</a:t>
            </a:r>
            <a:r>
              <a:rPr lang="en-US" sz="8000" dirty="0">
                <a:effectLst/>
                <a:latin typeface="+mn-lt"/>
                <a:ea typeface="Times New Roman" panose="02020603050405020304" pitchFamily="18" charset="0"/>
              </a:rPr>
              <a:t>;</a:t>
            </a:r>
            <a:br>
              <a:rPr lang="en-GB" sz="8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8000" dirty="0" err="1">
                <a:effectLst/>
                <a:latin typeface="+mn-lt"/>
                <a:ea typeface="Times New Roman" panose="02020603050405020304" pitchFamily="18" charset="0"/>
              </a:rPr>
              <a:t>fe</a:t>
            </a:r>
            <a:r>
              <a:rPr lang="en-US" sz="8000" dirty="0">
                <a:effectLst/>
                <a:latin typeface="+mn-lt"/>
                <a:ea typeface="Times New Roman" panose="02020603050405020304" pitchFamily="18" charset="0"/>
              </a:rPr>
              <a:t> all </a:t>
            </a:r>
            <a:r>
              <a:rPr lang="en-US" sz="8000" dirty="0" err="1">
                <a:effectLst/>
                <a:latin typeface="+mn-lt"/>
                <a:ea typeface="Times New Roman" panose="02020603050405020304" pitchFamily="18" charset="0"/>
              </a:rPr>
              <a:t>plentyn</a:t>
            </a:r>
            <a:r>
              <a:rPr lang="en-US" sz="8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8000" dirty="0" err="1">
                <a:effectLst/>
                <a:latin typeface="+mn-lt"/>
                <a:ea typeface="Times New Roman" panose="02020603050405020304" pitchFamily="18" charset="0"/>
              </a:rPr>
              <a:t>bychan</a:t>
            </a:r>
            <a:br>
              <a:rPr lang="en-GB" sz="8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8000" dirty="0" err="1">
                <a:effectLst/>
                <a:latin typeface="+mn-lt"/>
                <a:ea typeface="Times New Roman" panose="02020603050405020304" pitchFamily="18" charset="0"/>
              </a:rPr>
              <a:t>gydio</a:t>
            </a:r>
            <a:r>
              <a:rPr lang="en-US" sz="8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8000" dirty="0" err="1">
                <a:effectLst/>
                <a:latin typeface="+mn-lt"/>
                <a:ea typeface="Times New Roman" panose="02020603050405020304" pitchFamily="18" charset="0"/>
              </a:rPr>
              <a:t>yn</a:t>
            </a:r>
            <a:r>
              <a:rPr lang="en-US" sz="8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8000" dirty="0" err="1">
                <a:effectLst/>
                <a:latin typeface="+mn-lt"/>
                <a:ea typeface="Times New Roman" panose="02020603050405020304" pitchFamily="18" charset="0"/>
              </a:rPr>
              <a:t>ei</a:t>
            </a:r>
            <a:r>
              <a:rPr lang="en-US" sz="8000" dirty="0">
                <a:effectLst/>
                <a:latin typeface="+mn-lt"/>
                <a:ea typeface="Times New Roman" panose="02020603050405020304" pitchFamily="18" charset="0"/>
              </a:rPr>
              <a:t> law.</a:t>
            </a:r>
            <a:br>
              <a:rPr lang="en-GB" sz="89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en-GB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629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165CD-360D-917E-C867-50E5B7051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986" y="2766218"/>
            <a:ext cx="10515600" cy="1325563"/>
          </a:xfrm>
        </p:spPr>
        <p:txBody>
          <a:bodyPr>
            <a:noAutofit/>
          </a:bodyPr>
          <a:lstStyle/>
          <a:p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Moliant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moliant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,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rhaid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i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blant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roi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moliant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,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moliant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moliant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iddo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ef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,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moliant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iddo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ef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moliant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iddo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ef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 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endParaRPr lang="en-US" sz="6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5789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26F97-AD6F-FDB9-7DAD-FDBB8AFA0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983" y="2391536"/>
            <a:ext cx="10515600" cy="1325563"/>
          </a:xfrm>
        </p:spPr>
        <p:txBody>
          <a:bodyPr>
            <a:noAutofit/>
          </a:bodyPr>
          <a:lstStyle/>
          <a:p>
            <a:r>
              <a:rPr lang="en-US" sz="8000" dirty="0" err="1">
                <a:effectLst/>
                <a:latin typeface="+mn-lt"/>
                <a:ea typeface="Times New Roman" panose="02020603050405020304" pitchFamily="18" charset="0"/>
              </a:rPr>
              <a:t>Gydag</a:t>
            </a:r>
            <a:r>
              <a:rPr lang="en-US" sz="8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8000" dirty="0" err="1">
                <a:effectLst/>
                <a:latin typeface="+mn-lt"/>
                <a:ea typeface="Times New Roman" panose="02020603050405020304" pitchFamily="18" charset="0"/>
              </a:rPr>
              <a:t>ef</a:t>
            </a:r>
            <a:r>
              <a:rPr lang="en-US" sz="8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8000" dirty="0" err="1">
                <a:effectLst/>
                <a:latin typeface="+mn-lt"/>
                <a:ea typeface="Times New Roman" panose="02020603050405020304" pitchFamily="18" charset="0"/>
              </a:rPr>
              <a:t>i</a:t>
            </a:r>
            <a:r>
              <a:rPr lang="en-US" sz="8000" dirty="0">
                <a:effectLst/>
                <a:latin typeface="+mn-lt"/>
                <a:ea typeface="Times New Roman" panose="02020603050405020304" pitchFamily="18" charset="0"/>
              </a:rPr>
              <a:t> Salem</a:t>
            </a:r>
            <a:br>
              <a:rPr lang="en-GB" sz="8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8000" dirty="0">
                <a:effectLst/>
                <a:latin typeface="+mn-lt"/>
                <a:ea typeface="Times New Roman" panose="02020603050405020304" pitchFamily="18" charset="0"/>
              </a:rPr>
              <a:t>awn </a:t>
            </a:r>
            <a:r>
              <a:rPr lang="en-US" sz="8000" dirty="0" err="1">
                <a:effectLst/>
                <a:latin typeface="+mn-lt"/>
                <a:ea typeface="Times New Roman" panose="02020603050405020304" pitchFamily="18" charset="0"/>
              </a:rPr>
              <a:t>yn</a:t>
            </a:r>
            <a:r>
              <a:rPr lang="en-US" sz="8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8000" dirty="0" err="1">
                <a:effectLst/>
                <a:latin typeface="+mn-lt"/>
                <a:ea typeface="Times New Roman" panose="02020603050405020304" pitchFamily="18" charset="0"/>
              </a:rPr>
              <a:t>llon</a:t>
            </a:r>
            <a:r>
              <a:rPr lang="en-US" sz="8000" dirty="0">
                <a:effectLst/>
                <a:latin typeface="+mn-lt"/>
                <a:ea typeface="Times New Roman" panose="02020603050405020304" pitchFamily="18" charset="0"/>
              </a:rPr>
              <a:t> ac </a:t>
            </a:r>
            <a:r>
              <a:rPr lang="en-US" sz="8000" dirty="0" err="1">
                <a:effectLst/>
                <a:latin typeface="+mn-lt"/>
                <a:ea typeface="Times New Roman" panose="02020603050405020304" pitchFamily="18" charset="0"/>
              </a:rPr>
              <a:t>iach</a:t>
            </a:r>
            <a:r>
              <a:rPr lang="en-US" sz="8000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br>
              <a:rPr lang="en-GB" sz="8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8000" dirty="0">
                <a:effectLst/>
                <a:latin typeface="+mn-lt"/>
                <a:ea typeface="Times New Roman" panose="02020603050405020304" pitchFamily="18" charset="0"/>
              </a:rPr>
              <a:t>y </a:t>
            </a:r>
            <a:r>
              <a:rPr lang="en-US" sz="8000" dirty="0" err="1">
                <a:effectLst/>
                <a:latin typeface="+mn-lt"/>
                <a:ea typeface="Times New Roman" panose="02020603050405020304" pitchFamily="18" charset="0"/>
              </a:rPr>
              <a:t>mae</a:t>
            </a:r>
            <a:r>
              <a:rPr lang="en-US" sz="8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8000" dirty="0" err="1">
                <a:effectLst/>
                <a:latin typeface="+mn-lt"/>
                <a:ea typeface="Times New Roman" panose="02020603050405020304" pitchFamily="18" charset="0"/>
              </a:rPr>
              <a:t>Iesu’n</a:t>
            </a:r>
            <a:r>
              <a:rPr lang="en-US" sz="8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8000" dirty="0" err="1">
                <a:effectLst/>
                <a:latin typeface="+mn-lt"/>
                <a:ea typeface="Times New Roman" panose="02020603050405020304" pitchFamily="18" charset="0"/>
              </a:rPr>
              <a:t>ennill</a:t>
            </a:r>
            <a:br>
              <a:rPr lang="en-GB" sz="8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8000" dirty="0" err="1">
                <a:effectLst/>
                <a:latin typeface="+mn-lt"/>
                <a:ea typeface="Times New Roman" panose="02020603050405020304" pitchFamily="18" charset="0"/>
              </a:rPr>
              <a:t>calon</a:t>
            </a:r>
            <a:r>
              <a:rPr lang="en-US" sz="8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8000" dirty="0" err="1">
                <a:effectLst/>
                <a:latin typeface="+mn-lt"/>
                <a:ea typeface="Times New Roman" panose="02020603050405020304" pitchFamily="18" charset="0"/>
              </a:rPr>
              <a:t>plentyn</a:t>
            </a:r>
            <a:r>
              <a:rPr lang="en-US" sz="8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8000" dirty="0" err="1">
                <a:effectLst/>
                <a:latin typeface="+mn-lt"/>
                <a:ea typeface="Times New Roman" panose="02020603050405020304" pitchFamily="18" charset="0"/>
              </a:rPr>
              <a:t>bach</a:t>
            </a:r>
            <a:r>
              <a:rPr lang="en-US" sz="80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br>
              <a:rPr lang="en-GB" sz="8000" dirty="0">
                <a:effectLst/>
                <a:latin typeface="+mn-lt"/>
                <a:ea typeface="Times New Roman" panose="02020603050405020304" pitchFamily="18" charset="0"/>
              </a:rPr>
            </a:b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4566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165CD-360D-917E-C867-50E5B7051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986" y="2766218"/>
            <a:ext cx="10515600" cy="1325563"/>
          </a:xfrm>
        </p:spPr>
        <p:txBody>
          <a:bodyPr>
            <a:noAutofit/>
          </a:bodyPr>
          <a:lstStyle/>
          <a:p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Moliant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moliant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,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rhaid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i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blant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roi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moliant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,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moliant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moliant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iddo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ef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,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moliant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iddo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ef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moliant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iddo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ef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  </a:t>
            </a:r>
            <a:r>
              <a:rPr lang="en-US" sz="3600" dirty="0">
                <a:effectLst/>
                <a:latin typeface="+mn-lt"/>
                <a:ea typeface="Times New Roman" panose="02020603050405020304" pitchFamily="18" charset="0"/>
              </a:rPr>
              <a:t>{</a:t>
            </a:r>
            <a:r>
              <a:rPr lang="en-US" sz="3600" dirty="0" err="1">
                <a:effectLst/>
                <a:latin typeface="+mn-lt"/>
                <a:ea typeface="Times New Roman" panose="02020603050405020304" pitchFamily="18" charset="0"/>
              </a:rPr>
              <a:t>Nantlais</a:t>
            </a:r>
            <a:r>
              <a:rPr lang="en-US" sz="3600" dirty="0">
                <a:effectLst/>
                <a:latin typeface="+mn-lt"/>
                <a:ea typeface="Times New Roman" panose="02020603050405020304" pitchFamily="18" charset="0"/>
              </a:rPr>
              <a:t>, 1874-1959}</a:t>
            </a:r>
            <a:br>
              <a:rPr lang="en-GB" sz="3600" dirty="0">
                <a:effectLst/>
                <a:latin typeface="+mn-lt"/>
                <a:ea typeface="Times New Roman" panose="02020603050405020304" pitchFamily="18" charset="0"/>
              </a:rPr>
            </a:br>
            <a:endParaRPr lang="en-US" sz="6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5755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10 ways people celebrate Palm Sunday around the world | Articles | CBC Kids">
            <a:extLst>
              <a:ext uri="{FF2B5EF4-FFF2-40B4-BE49-F238E27FC236}">
                <a16:creationId xmlns:a16="http://schemas.microsoft.com/office/drawing/2014/main" id="{7863DC2E-9878-D82C-841D-6FB5F38C2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0" t="9091" r="2854"/>
          <a:stretch>
            <a:fillRect/>
          </a:stretch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8DD75F-E958-BF39-D2EB-9BE5461D0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5458124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Y </a:t>
            </a:r>
            <a:r>
              <a:rPr lang="en-US" sz="4800" b="1" dirty="0" err="1">
                <a:solidFill>
                  <a:schemeClr val="bg1"/>
                </a:solidFill>
              </a:rPr>
              <a:t>Cyhoeddiadau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br>
              <a:rPr lang="en-US" sz="4800" b="1" dirty="0">
                <a:solidFill>
                  <a:schemeClr val="bg1"/>
                </a:solidFill>
              </a:rPr>
            </a:br>
            <a:r>
              <a:rPr lang="en-US" sz="4800" b="1" dirty="0" err="1">
                <a:solidFill>
                  <a:schemeClr val="bg1"/>
                </a:solidFill>
              </a:rPr>
              <a:t>a’r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Casgliad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60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Smiley face Images - Free Download on Freepik">
            <a:extLst>
              <a:ext uri="{FF2B5EF4-FFF2-40B4-BE49-F238E27FC236}">
                <a16:creationId xmlns:a16="http://schemas.microsoft.com/office/drawing/2014/main" id="{08C476C0-DEAB-1658-AB80-0587B6437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r="9089" b="10225"/>
          <a:stretch>
            <a:fillRect/>
          </a:stretch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Rectangle 103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E2C4D8-858C-4A45-6318-1918513F6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29" y="224866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Bore da </a:t>
            </a:r>
            <a:r>
              <a:rPr lang="en-US" sz="4800" dirty="0" err="1">
                <a:solidFill>
                  <a:schemeClr val="bg1"/>
                </a:solidFill>
              </a:rPr>
              <a:t>blant</a:t>
            </a:r>
            <a:r>
              <a:rPr lang="en-US" sz="4800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62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nkeys are natural heat lovers and prefer Bethlehem to Britain | News |  University of Portsmouth">
            <a:extLst>
              <a:ext uri="{FF2B5EF4-FFF2-40B4-BE49-F238E27FC236}">
                <a16:creationId xmlns:a16="http://schemas.microsoft.com/office/drawing/2014/main" id="{23BD1B82-39D4-26F3-DE06-A2317BF00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01550" cy="826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191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ll donkeys have a very visible cross on their back unlike any other animal  in the world. Ironically, Jesus Christ rode into Jerusalem on the back of a  donkey before carrying His">
            <a:extLst>
              <a:ext uri="{FF2B5EF4-FFF2-40B4-BE49-F238E27FC236}">
                <a16:creationId xmlns:a16="http://schemas.microsoft.com/office/drawing/2014/main" id="{546C0796-5271-0252-50DA-44AAFF88B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382500" cy="723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58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7B79D-4682-F988-8F05-9C0BBF8C1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350" y="2907908"/>
            <a:ext cx="10515600" cy="1325563"/>
          </a:xfrm>
        </p:spPr>
        <p:txBody>
          <a:bodyPr>
            <a:noAutofit/>
          </a:bodyPr>
          <a:lstStyle/>
          <a:p>
            <a:r>
              <a:rPr lang="en-US" sz="5400" b="1" dirty="0">
                <a:effectLst/>
                <a:latin typeface="+mn-lt"/>
                <a:ea typeface="Times New Roman" panose="02020603050405020304" pitchFamily="18" charset="0"/>
              </a:rPr>
              <a:t>238</a:t>
            </a:r>
            <a:br>
              <a:rPr lang="en-GB" sz="54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5400" dirty="0" err="1">
                <a:effectLst/>
                <a:latin typeface="+mn-lt"/>
                <a:ea typeface="Times New Roman" panose="02020603050405020304" pitchFamily="18" charset="0"/>
              </a:rPr>
              <a:t>Ymlaen</a:t>
            </a:r>
            <a:r>
              <a:rPr lang="en-US" sz="54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5400" dirty="0" err="1">
                <a:effectLst/>
                <a:latin typeface="+mn-lt"/>
                <a:ea typeface="Times New Roman" panose="02020603050405020304" pitchFamily="18" charset="0"/>
              </a:rPr>
              <a:t>ymlaen</a:t>
            </a:r>
            <a:r>
              <a:rPr lang="en-US" sz="54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5400" dirty="0" err="1">
                <a:effectLst/>
                <a:latin typeface="+mn-lt"/>
                <a:ea typeface="Times New Roman" panose="02020603050405020304" pitchFamily="18" charset="0"/>
              </a:rPr>
              <a:t>frenhinol</a:t>
            </a:r>
            <a:r>
              <a:rPr lang="en-US" sz="5400" dirty="0">
                <a:effectLst/>
                <a:latin typeface="+mn-lt"/>
                <a:ea typeface="Times New Roman" panose="02020603050405020304" pitchFamily="18" charset="0"/>
              </a:rPr>
              <a:t> Un,</a:t>
            </a:r>
            <a:br>
              <a:rPr lang="en-GB" sz="54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5400" dirty="0">
                <a:effectLst/>
                <a:latin typeface="+mn-lt"/>
                <a:ea typeface="Times New Roman" panose="02020603050405020304" pitchFamily="18" charset="0"/>
              </a:rPr>
              <a:t>“Hosanna” </a:t>
            </a:r>
            <a:r>
              <a:rPr lang="en-US" sz="5400" dirty="0" err="1">
                <a:effectLst/>
                <a:latin typeface="+mn-lt"/>
                <a:ea typeface="Times New Roman" panose="02020603050405020304" pitchFamily="18" charset="0"/>
              </a:rPr>
              <a:t>gwaedda’r</a:t>
            </a:r>
            <a:r>
              <a:rPr lang="en-US" sz="54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+mn-lt"/>
                <a:ea typeface="Times New Roman" panose="02020603050405020304" pitchFamily="18" charset="0"/>
              </a:rPr>
              <a:t>dorf</a:t>
            </a:r>
            <a:r>
              <a:rPr lang="en-US" sz="54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+mn-lt"/>
                <a:ea typeface="Times New Roman" panose="02020603050405020304" pitchFamily="18" charset="0"/>
              </a:rPr>
              <a:t>gytûn</a:t>
            </a:r>
            <a:r>
              <a:rPr lang="en-US" sz="5400" dirty="0">
                <a:effectLst/>
                <a:latin typeface="+mn-lt"/>
                <a:ea typeface="Times New Roman" panose="02020603050405020304" pitchFamily="18" charset="0"/>
              </a:rPr>
              <a:t>;</a:t>
            </a:r>
            <a:br>
              <a:rPr lang="en-GB" sz="54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5400" dirty="0" err="1">
                <a:effectLst/>
                <a:latin typeface="+mn-lt"/>
                <a:ea typeface="Times New Roman" panose="02020603050405020304" pitchFamily="18" charset="0"/>
              </a:rPr>
              <a:t>d’anifail</a:t>
            </a:r>
            <a:r>
              <a:rPr lang="en-US" sz="54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+mn-lt"/>
                <a:ea typeface="Times New Roman" panose="02020603050405020304" pitchFamily="18" charset="0"/>
              </a:rPr>
              <a:t>llwm</a:t>
            </a:r>
            <a:r>
              <a:rPr lang="en-US" sz="54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+mn-lt"/>
                <a:ea typeface="Times New Roman" panose="02020603050405020304" pitchFamily="18" charset="0"/>
              </a:rPr>
              <a:t>ymlwybra</a:t>
            </a:r>
            <a:r>
              <a:rPr lang="en-US" sz="5400" dirty="0">
                <a:effectLst/>
                <a:latin typeface="+mn-lt"/>
                <a:ea typeface="Times New Roman" panose="02020603050405020304" pitchFamily="18" charset="0"/>
              </a:rPr>
              <a:t> ‘</a:t>
            </a:r>
            <a:r>
              <a:rPr lang="en-US" sz="5400" dirty="0" err="1">
                <a:effectLst/>
                <a:latin typeface="+mn-lt"/>
                <a:ea typeface="Times New Roman" panose="02020603050405020304" pitchFamily="18" charset="0"/>
              </a:rPr>
              <a:t>mlaen</a:t>
            </a:r>
            <a:br>
              <a:rPr lang="en-GB" sz="54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5400" dirty="0">
                <a:effectLst/>
                <a:latin typeface="+mn-lt"/>
                <a:ea typeface="Times New Roman" panose="02020603050405020304" pitchFamily="18" charset="0"/>
              </a:rPr>
              <a:t>a </a:t>
            </a:r>
            <a:r>
              <a:rPr lang="en-US" sz="5400" dirty="0" err="1">
                <a:effectLst/>
                <a:latin typeface="+mn-lt"/>
                <a:ea typeface="Times New Roman" panose="02020603050405020304" pitchFamily="18" charset="0"/>
              </a:rPr>
              <a:t>phalmwydd</a:t>
            </a:r>
            <a:r>
              <a:rPr lang="en-US" sz="5400" dirty="0">
                <a:effectLst/>
                <a:latin typeface="+mn-lt"/>
                <a:ea typeface="Times New Roman" panose="02020603050405020304" pitchFamily="18" charset="0"/>
              </a:rPr>
              <a:t> dan </a:t>
            </a:r>
            <a:r>
              <a:rPr lang="en-US" sz="5400" dirty="0" err="1">
                <a:effectLst/>
                <a:latin typeface="+mn-lt"/>
                <a:ea typeface="Times New Roman" panose="02020603050405020304" pitchFamily="18" charset="0"/>
              </a:rPr>
              <a:t>ei</a:t>
            </a:r>
            <a:r>
              <a:rPr lang="en-US" sz="54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+mn-lt"/>
                <a:ea typeface="Times New Roman" panose="02020603050405020304" pitchFamily="18" charset="0"/>
              </a:rPr>
              <a:t>draed</a:t>
            </a:r>
            <a:r>
              <a:rPr lang="en-US" sz="54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+mn-lt"/>
                <a:ea typeface="Times New Roman" panose="02020603050405020304" pitchFamily="18" charset="0"/>
              </a:rPr>
              <a:t>ar</a:t>
            </a:r>
            <a:r>
              <a:rPr lang="en-US" sz="54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+mn-lt"/>
                <a:ea typeface="Times New Roman" panose="02020603050405020304" pitchFamily="18" charset="0"/>
              </a:rPr>
              <a:t>daen</a:t>
            </a:r>
            <a:r>
              <a:rPr lang="en-US" sz="54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br>
              <a:rPr lang="en-GB" sz="54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5400" dirty="0">
                <a:effectLst/>
                <a:latin typeface="+mn-lt"/>
                <a:ea typeface="Times New Roman" panose="02020603050405020304" pitchFamily="18" charset="0"/>
              </a:rPr>
              <a:t> </a:t>
            </a:r>
            <a:br>
              <a:rPr lang="en-GB" sz="5400" dirty="0">
                <a:effectLst/>
                <a:latin typeface="+mn-lt"/>
                <a:ea typeface="Times New Roman" panose="02020603050405020304" pitchFamily="18" charset="0"/>
              </a:rPr>
            </a:br>
            <a:endParaRPr lang="en-US" sz="115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4018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F12CC-FE71-3EE3-15C1-A40A1768C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3044825"/>
            <a:ext cx="11722100" cy="1325563"/>
          </a:xfrm>
        </p:spPr>
        <p:txBody>
          <a:bodyPr>
            <a:normAutofit fontScale="90000"/>
          </a:bodyPr>
          <a:lstStyle/>
          <a:p>
            <a:pPr algn="l"/>
            <a:r>
              <a:rPr lang="en-US" sz="5300" b="1" dirty="0">
                <a:latin typeface="+mn-lt"/>
              </a:rPr>
              <a:t>Salm 24</a:t>
            </a:r>
            <a:br>
              <a:rPr lang="en-US" sz="5300" dirty="0">
                <a:latin typeface="+mn-lt"/>
              </a:rPr>
            </a:br>
            <a:r>
              <a:rPr lang="en-GB" sz="5300" b="0" i="0" baseline="30000" dirty="0">
                <a:solidFill>
                  <a:srgbClr val="1E1E1E"/>
                </a:solidFill>
                <a:effectLst/>
                <a:latin typeface="+mn-lt"/>
              </a:rPr>
              <a:t>1</a:t>
            </a:r>
            <a:r>
              <a:rPr lang="en-GB" sz="5300" b="0" i="0" dirty="0">
                <a:solidFill>
                  <a:srgbClr val="1E1E1E"/>
                </a:solidFill>
                <a:effectLst/>
                <a:latin typeface="+mn-lt"/>
              </a:rPr>
              <a:t>Eiddo'r ARGLWYDD </a:t>
            </a:r>
            <a:r>
              <a:rPr lang="en-GB" sz="5300" b="0" i="0" dirty="0" err="1">
                <a:solidFill>
                  <a:srgbClr val="1E1E1E"/>
                </a:solidFill>
                <a:effectLst/>
                <a:latin typeface="+mn-lt"/>
              </a:rPr>
              <a:t>yw'r</a:t>
            </a:r>
            <a:r>
              <a:rPr lang="en-GB" sz="5300" b="0" i="0" dirty="0">
                <a:solidFill>
                  <a:srgbClr val="1E1E1E"/>
                </a:solidFill>
                <a:effectLst/>
                <a:latin typeface="+mn-lt"/>
              </a:rPr>
              <a:t> </a:t>
            </a:r>
            <a:r>
              <a:rPr lang="en-GB" sz="5300" b="0" i="0" dirty="0" err="1">
                <a:solidFill>
                  <a:srgbClr val="1E1E1E"/>
                </a:solidFill>
                <a:effectLst/>
                <a:latin typeface="+mn-lt"/>
              </a:rPr>
              <a:t>ddaear</a:t>
            </a:r>
            <a:r>
              <a:rPr lang="en-GB" sz="5300" b="0" i="0" dirty="0">
                <a:solidFill>
                  <a:srgbClr val="1E1E1E"/>
                </a:solidFill>
                <a:effectLst/>
                <a:latin typeface="+mn-lt"/>
              </a:rPr>
              <a:t> </a:t>
            </a:r>
            <a:r>
              <a:rPr lang="en-GB" sz="5300" b="0" i="0" dirty="0" err="1">
                <a:solidFill>
                  <a:srgbClr val="1E1E1E"/>
                </a:solidFill>
                <a:effectLst/>
                <a:latin typeface="+mn-lt"/>
              </a:rPr>
              <a:t>a'i</a:t>
            </a:r>
            <a:r>
              <a:rPr lang="en-GB" sz="5300" b="0" i="0" dirty="0">
                <a:solidFill>
                  <a:srgbClr val="1E1E1E"/>
                </a:solidFill>
                <a:effectLst/>
                <a:latin typeface="+mn-lt"/>
              </a:rPr>
              <a:t> </a:t>
            </a:r>
            <a:r>
              <a:rPr lang="en-GB" sz="5300" b="0" i="0" dirty="0" err="1">
                <a:solidFill>
                  <a:srgbClr val="1E1E1E"/>
                </a:solidFill>
                <a:effectLst/>
                <a:latin typeface="+mn-lt"/>
              </a:rPr>
              <a:t>llawnder</a:t>
            </a:r>
            <a:r>
              <a:rPr lang="en-GB" sz="5300" b="0" i="0" dirty="0">
                <a:solidFill>
                  <a:srgbClr val="1E1E1E"/>
                </a:solidFill>
                <a:effectLst/>
                <a:latin typeface="+mn-lt"/>
              </a:rPr>
              <a:t>,</a:t>
            </a:r>
            <a:br>
              <a:rPr lang="en-GB" sz="5300" b="0" i="0" dirty="0">
                <a:solidFill>
                  <a:srgbClr val="1E1E1E"/>
                </a:solidFill>
                <a:effectLst/>
                <a:latin typeface="+mn-lt"/>
              </a:rPr>
            </a:br>
            <a:r>
              <a:rPr lang="en-GB" sz="5300" b="0" i="0" dirty="0">
                <a:solidFill>
                  <a:srgbClr val="1E1E1E"/>
                </a:solidFill>
                <a:effectLst/>
                <a:latin typeface="+mn-lt"/>
              </a:rPr>
              <a:t>y </a:t>
            </a:r>
            <a:r>
              <a:rPr lang="en-GB" sz="5300" b="0" i="0" dirty="0" err="1">
                <a:solidFill>
                  <a:srgbClr val="1E1E1E"/>
                </a:solidFill>
                <a:effectLst/>
                <a:latin typeface="+mn-lt"/>
              </a:rPr>
              <a:t>byd</a:t>
            </a:r>
            <a:r>
              <a:rPr lang="en-GB" sz="5300" b="0" i="0" dirty="0">
                <a:solidFill>
                  <a:srgbClr val="1E1E1E"/>
                </a:solidFill>
                <a:effectLst/>
                <a:latin typeface="+mn-lt"/>
              </a:rPr>
              <a:t> </a:t>
            </a:r>
            <a:r>
              <a:rPr lang="en-GB" sz="5300" b="0" i="0" dirty="0" err="1">
                <a:solidFill>
                  <a:srgbClr val="1E1E1E"/>
                </a:solidFill>
                <a:effectLst/>
                <a:latin typeface="+mn-lt"/>
              </a:rPr>
              <a:t>a'r</a:t>
            </a:r>
            <a:r>
              <a:rPr lang="en-GB" sz="5300" b="0" i="0" dirty="0">
                <a:solidFill>
                  <a:srgbClr val="1E1E1E"/>
                </a:solidFill>
                <a:effectLst/>
                <a:latin typeface="+mn-lt"/>
              </a:rPr>
              <a:t> </a:t>
            </a:r>
            <a:r>
              <a:rPr lang="en-GB" sz="5300" b="0" i="0" dirty="0" err="1">
                <a:solidFill>
                  <a:srgbClr val="1E1E1E"/>
                </a:solidFill>
                <a:effectLst/>
                <a:latin typeface="+mn-lt"/>
              </a:rPr>
              <a:t>rhai</a:t>
            </a:r>
            <a:r>
              <a:rPr lang="en-GB" sz="5300" b="0" i="0" dirty="0">
                <a:solidFill>
                  <a:srgbClr val="1E1E1E"/>
                </a:solidFill>
                <a:effectLst/>
                <a:latin typeface="+mn-lt"/>
              </a:rPr>
              <a:t> </a:t>
            </a:r>
            <a:r>
              <a:rPr lang="en-GB" sz="5300" b="0" i="0" dirty="0" err="1">
                <a:solidFill>
                  <a:srgbClr val="1E1E1E"/>
                </a:solidFill>
                <a:effectLst/>
                <a:latin typeface="+mn-lt"/>
              </a:rPr>
              <a:t>sy'n</a:t>
            </a:r>
            <a:r>
              <a:rPr lang="en-GB" sz="5300" b="0" i="0" dirty="0">
                <a:solidFill>
                  <a:srgbClr val="1E1E1E"/>
                </a:solidFill>
                <a:effectLst/>
                <a:latin typeface="+mn-lt"/>
              </a:rPr>
              <a:t> </a:t>
            </a:r>
            <a:r>
              <a:rPr lang="en-GB" sz="5300" b="0" i="0" dirty="0" err="1">
                <a:solidFill>
                  <a:srgbClr val="1E1E1E"/>
                </a:solidFill>
                <a:effectLst/>
                <a:latin typeface="+mn-lt"/>
              </a:rPr>
              <a:t>byw</a:t>
            </a:r>
            <a:r>
              <a:rPr lang="en-GB" sz="5300" b="0" i="0" dirty="0">
                <a:solidFill>
                  <a:srgbClr val="1E1E1E"/>
                </a:solidFill>
                <a:effectLst/>
                <a:latin typeface="+mn-lt"/>
              </a:rPr>
              <a:t> </a:t>
            </a:r>
            <a:r>
              <a:rPr lang="en-GB" sz="5300" b="0" i="0" dirty="0" err="1">
                <a:solidFill>
                  <a:srgbClr val="1E1E1E"/>
                </a:solidFill>
                <a:effectLst/>
                <a:latin typeface="+mn-lt"/>
              </a:rPr>
              <a:t>ynddo</a:t>
            </a:r>
            <a:r>
              <a:rPr lang="en-GB" sz="5300" b="0" i="0" dirty="0">
                <a:solidFill>
                  <a:srgbClr val="1E1E1E"/>
                </a:solidFill>
                <a:effectLst/>
                <a:latin typeface="+mn-lt"/>
              </a:rPr>
              <a:t>;</a:t>
            </a:r>
            <a:br>
              <a:rPr lang="en-GB" sz="5300" b="0" i="0" dirty="0">
                <a:solidFill>
                  <a:srgbClr val="1E1E1E"/>
                </a:solidFill>
                <a:effectLst/>
                <a:latin typeface="+mn-lt"/>
              </a:rPr>
            </a:br>
            <a:br>
              <a:rPr lang="en-GB" sz="5300" b="0" i="0" dirty="0">
                <a:solidFill>
                  <a:srgbClr val="1E1E1E"/>
                </a:solidFill>
                <a:effectLst/>
                <a:latin typeface="+mn-lt"/>
              </a:rPr>
            </a:br>
            <a:r>
              <a:rPr lang="en-GB" sz="5300" b="0" i="0" baseline="30000" dirty="0">
                <a:solidFill>
                  <a:srgbClr val="FF0000"/>
                </a:solidFill>
                <a:effectLst/>
                <a:latin typeface="+mn-lt"/>
              </a:rPr>
              <a:t>2</a:t>
            </a:r>
            <a:r>
              <a:rPr lang="en-GB" sz="5300" b="0" i="0" dirty="0">
                <a:solidFill>
                  <a:srgbClr val="FF0000"/>
                </a:solidFill>
                <a:effectLst/>
                <a:latin typeface="+mn-lt"/>
              </a:rPr>
              <a:t>oherwydd </a:t>
            </a:r>
            <a:r>
              <a:rPr lang="en-GB" sz="5300" b="0" i="0" dirty="0" err="1">
                <a:solidFill>
                  <a:srgbClr val="FF0000"/>
                </a:solidFill>
                <a:effectLst/>
                <a:latin typeface="+mn-lt"/>
              </a:rPr>
              <a:t>ef</a:t>
            </a:r>
            <a:r>
              <a:rPr lang="en-GB" sz="5300" b="0" i="0" dirty="0">
                <a:solidFill>
                  <a:srgbClr val="FF0000"/>
                </a:solidFill>
                <a:effectLst/>
                <a:latin typeface="+mn-lt"/>
              </a:rPr>
              <a:t> </a:t>
            </a:r>
            <a:r>
              <a:rPr lang="en-GB" sz="5300" b="0" i="0" dirty="0" err="1">
                <a:solidFill>
                  <a:srgbClr val="FF0000"/>
                </a:solidFill>
                <a:effectLst/>
                <a:latin typeface="+mn-lt"/>
              </a:rPr>
              <a:t>a'i</a:t>
            </a:r>
            <a:r>
              <a:rPr lang="en-GB" sz="5300" b="0" i="0" dirty="0">
                <a:solidFill>
                  <a:srgbClr val="FF0000"/>
                </a:solidFill>
                <a:effectLst/>
                <a:latin typeface="+mn-lt"/>
              </a:rPr>
              <a:t> </a:t>
            </a:r>
            <a:r>
              <a:rPr lang="en-GB" sz="5300" b="0" i="0" dirty="0" err="1">
                <a:solidFill>
                  <a:srgbClr val="FF0000"/>
                </a:solidFill>
                <a:effectLst/>
                <a:latin typeface="+mn-lt"/>
              </a:rPr>
              <a:t>sylfaenodd</a:t>
            </a:r>
            <a:r>
              <a:rPr lang="en-GB" sz="5300" b="0" i="0" dirty="0">
                <a:solidFill>
                  <a:srgbClr val="FF0000"/>
                </a:solidFill>
                <a:effectLst/>
                <a:latin typeface="+mn-lt"/>
              </a:rPr>
              <a:t> </a:t>
            </a:r>
            <a:r>
              <a:rPr lang="en-GB" sz="5300" b="0" i="0" dirty="0" err="1">
                <a:solidFill>
                  <a:srgbClr val="FF0000"/>
                </a:solidFill>
                <a:effectLst/>
                <a:latin typeface="+mn-lt"/>
              </a:rPr>
              <a:t>ar</a:t>
            </a:r>
            <a:r>
              <a:rPr lang="en-GB" sz="5300" b="0" i="0" dirty="0">
                <a:solidFill>
                  <a:srgbClr val="FF0000"/>
                </a:solidFill>
                <a:effectLst/>
                <a:latin typeface="+mn-lt"/>
              </a:rPr>
              <a:t> y </a:t>
            </a:r>
            <a:r>
              <a:rPr lang="en-GB" sz="5300" b="0" i="0" dirty="0" err="1">
                <a:solidFill>
                  <a:srgbClr val="FF0000"/>
                </a:solidFill>
                <a:effectLst/>
                <a:latin typeface="+mn-lt"/>
              </a:rPr>
              <a:t>moroedd</a:t>
            </a:r>
            <a:br>
              <a:rPr lang="en-GB" sz="5300" b="0" i="0" dirty="0">
                <a:solidFill>
                  <a:srgbClr val="FF0000"/>
                </a:solidFill>
                <a:effectLst/>
                <a:latin typeface="+mn-lt"/>
              </a:rPr>
            </a:br>
            <a:r>
              <a:rPr lang="en-GB" sz="5300" b="0" i="0" dirty="0" err="1">
                <a:solidFill>
                  <a:srgbClr val="FF0000"/>
                </a:solidFill>
                <a:effectLst/>
                <a:latin typeface="+mn-lt"/>
              </a:rPr>
              <a:t>a'i</a:t>
            </a:r>
            <a:r>
              <a:rPr lang="en-GB" sz="5300" b="0" i="0" dirty="0">
                <a:solidFill>
                  <a:srgbClr val="FF0000"/>
                </a:solidFill>
                <a:effectLst/>
                <a:latin typeface="+mn-lt"/>
              </a:rPr>
              <a:t> </a:t>
            </a:r>
            <a:r>
              <a:rPr lang="en-GB" sz="5300" b="0" i="0" dirty="0" err="1">
                <a:solidFill>
                  <a:srgbClr val="FF0000"/>
                </a:solidFill>
                <a:effectLst/>
                <a:latin typeface="+mn-lt"/>
              </a:rPr>
              <a:t>sefydlu</a:t>
            </a:r>
            <a:r>
              <a:rPr lang="en-GB" sz="5300" b="0" i="0" dirty="0">
                <a:solidFill>
                  <a:srgbClr val="FF0000"/>
                </a:solidFill>
                <a:effectLst/>
                <a:latin typeface="+mn-lt"/>
              </a:rPr>
              <a:t> </a:t>
            </a:r>
            <a:r>
              <a:rPr lang="en-GB" sz="5300" b="0" i="0" dirty="0" err="1">
                <a:solidFill>
                  <a:srgbClr val="FF0000"/>
                </a:solidFill>
                <a:effectLst/>
                <a:latin typeface="+mn-lt"/>
              </a:rPr>
              <a:t>ar</a:t>
            </a:r>
            <a:r>
              <a:rPr lang="en-GB" sz="5300" b="0" i="0" dirty="0">
                <a:solidFill>
                  <a:srgbClr val="FF0000"/>
                </a:solidFill>
                <a:effectLst/>
                <a:latin typeface="+mn-lt"/>
              </a:rPr>
              <a:t> </a:t>
            </a:r>
            <a:r>
              <a:rPr lang="en-GB" sz="5300" b="0" i="0" dirty="0" err="1">
                <a:solidFill>
                  <a:srgbClr val="FF0000"/>
                </a:solidFill>
                <a:effectLst/>
                <a:latin typeface="+mn-lt"/>
              </a:rPr>
              <a:t>yr</a:t>
            </a:r>
            <a:r>
              <a:rPr lang="en-GB" sz="5300" b="0" i="0" dirty="0">
                <a:solidFill>
                  <a:srgbClr val="FF0000"/>
                </a:solidFill>
                <a:effectLst/>
                <a:latin typeface="+mn-lt"/>
              </a:rPr>
              <a:t> </a:t>
            </a:r>
            <a:r>
              <a:rPr lang="en-GB" sz="5300" b="0" i="0" dirty="0" err="1">
                <a:solidFill>
                  <a:srgbClr val="FF0000"/>
                </a:solidFill>
                <a:effectLst/>
                <a:latin typeface="+mn-lt"/>
              </a:rPr>
              <a:t>afonydd</a:t>
            </a:r>
            <a:r>
              <a:rPr lang="en-GB" sz="5300" b="0" i="0" dirty="0">
                <a:solidFill>
                  <a:srgbClr val="FF0000"/>
                </a:solidFill>
                <a:effectLst/>
                <a:latin typeface="+mn-lt"/>
              </a:rPr>
              <a:t>.</a:t>
            </a:r>
            <a:br>
              <a:rPr lang="en-GB" b="0" i="0" dirty="0">
                <a:solidFill>
                  <a:srgbClr val="1E1E1E"/>
                </a:solidFill>
                <a:effectLst/>
                <a:latin typeface="Rustica"/>
              </a:rPr>
            </a:br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921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B3C0A-42FA-0DFF-E957-CC2D5BE5B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1211838" cy="1325563"/>
          </a:xfrm>
        </p:spPr>
        <p:txBody>
          <a:bodyPr>
            <a:normAutofit fontScale="90000"/>
          </a:bodyPr>
          <a:lstStyle/>
          <a:p>
            <a:r>
              <a:rPr lang="en-US" sz="6700" dirty="0" err="1">
                <a:effectLst/>
                <a:latin typeface="+mn-lt"/>
                <a:ea typeface="Times New Roman" panose="02020603050405020304" pitchFamily="18" charset="0"/>
              </a:rPr>
              <a:t>Ymlaen</a:t>
            </a:r>
            <a:r>
              <a:rPr lang="en-US" sz="67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6700" dirty="0" err="1">
                <a:effectLst/>
                <a:latin typeface="+mn-lt"/>
                <a:ea typeface="Times New Roman" panose="02020603050405020304" pitchFamily="18" charset="0"/>
              </a:rPr>
              <a:t>ymlaen</a:t>
            </a:r>
            <a:r>
              <a:rPr lang="en-US" sz="67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6700" dirty="0" err="1">
                <a:effectLst/>
                <a:latin typeface="+mn-lt"/>
                <a:ea typeface="Times New Roman" panose="02020603050405020304" pitchFamily="18" charset="0"/>
              </a:rPr>
              <a:t>frenhinol</a:t>
            </a:r>
            <a:r>
              <a:rPr lang="en-US" sz="6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700" dirty="0" err="1">
                <a:effectLst/>
                <a:latin typeface="+mn-lt"/>
                <a:ea typeface="Times New Roman" panose="02020603050405020304" pitchFamily="18" charset="0"/>
              </a:rPr>
              <a:t>Frawd</a:t>
            </a:r>
            <a:r>
              <a:rPr lang="en-US" sz="6700" dirty="0">
                <a:effectLst/>
                <a:latin typeface="+mn-lt"/>
                <a:ea typeface="Times New Roman" panose="02020603050405020304" pitchFamily="18" charset="0"/>
              </a:rPr>
              <a:t>,</a:t>
            </a:r>
            <a:br>
              <a:rPr lang="en-GB" sz="67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700" dirty="0" err="1">
                <a:effectLst/>
                <a:latin typeface="+mn-lt"/>
                <a:ea typeface="Times New Roman" panose="02020603050405020304" pitchFamily="18" charset="0"/>
              </a:rPr>
              <a:t>yn</a:t>
            </a:r>
            <a:r>
              <a:rPr lang="en-US" sz="6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700" dirty="0" err="1">
                <a:effectLst/>
                <a:latin typeface="+mn-lt"/>
                <a:ea typeface="Times New Roman" panose="02020603050405020304" pitchFamily="18" charset="0"/>
              </a:rPr>
              <a:t>wylaidd</a:t>
            </a:r>
            <a:r>
              <a:rPr lang="en-US" sz="6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700" dirty="0" err="1">
                <a:effectLst/>
                <a:latin typeface="+mn-lt"/>
                <a:ea typeface="Times New Roman" panose="02020603050405020304" pitchFamily="18" charset="0"/>
              </a:rPr>
              <a:t>ar</a:t>
            </a:r>
            <a:r>
              <a:rPr lang="en-US" sz="6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700" dirty="0" err="1">
                <a:effectLst/>
                <a:latin typeface="+mn-lt"/>
                <a:ea typeface="Times New Roman" panose="02020603050405020304" pitchFamily="18" charset="0"/>
              </a:rPr>
              <a:t>dy</a:t>
            </a:r>
            <a:r>
              <a:rPr lang="en-US" sz="6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700" dirty="0" err="1">
                <a:effectLst/>
                <a:latin typeface="+mn-lt"/>
                <a:ea typeface="Times New Roman" panose="02020603050405020304" pitchFamily="18" charset="0"/>
              </a:rPr>
              <a:t>farwol</a:t>
            </a:r>
            <a:r>
              <a:rPr lang="en-US" sz="6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700" dirty="0" err="1">
                <a:effectLst/>
                <a:latin typeface="+mn-lt"/>
                <a:ea typeface="Times New Roman" panose="02020603050405020304" pitchFamily="18" charset="0"/>
              </a:rPr>
              <a:t>rawd</a:t>
            </a:r>
            <a:r>
              <a:rPr lang="en-US" sz="6700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br>
              <a:rPr lang="en-GB" sz="67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700" dirty="0" err="1">
                <a:effectLst/>
                <a:latin typeface="+mn-lt"/>
                <a:ea typeface="Times New Roman" panose="02020603050405020304" pitchFamily="18" charset="0"/>
              </a:rPr>
              <a:t>i</a:t>
            </a:r>
            <a:r>
              <a:rPr lang="en-US" sz="6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700" dirty="0" err="1">
                <a:effectLst/>
                <a:latin typeface="+mn-lt"/>
                <a:ea typeface="Times New Roman" panose="02020603050405020304" pitchFamily="18" charset="0"/>
              </a:rPr>
              <a:t>goncro</a:t>
            </a:r>
            <a:r>
              <a:rPr lang="en-US" sz="6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700" dirty="0" err="1">
                <a:effectLst/>
                <a:latin typeface="+mn-lt"/>
                <a:ea typeface="Times New Roman" panose="02020603050405020304" pitchFamily="18" charset="0"/>
              </a:rPr>
              <a:t>pechod</a:t>
            </a:r>
            <a:r>
              <a:rPr lang="en-US" sz="67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6700" dirty="0" err="1">
                <a:effectLst/>
                <a:latin typeface="+mn-lt"/>
                <a:ea typeface="Times New Roman" panose="02020603050405020304" pitchFamily="18" charset="0"/>
              </a:rPr>
              <a:t>codi’r</a:t>
            </a:r>
            <a:r>
              <a:rPr lang="en-US" sz="6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700" dirty="0" err="1">
                <a:effectLst/>
                <a:latin typeface="+mn-lt"/>
                <a:ea typeface="Times New Roman" panose="02020603050405020304" pitchFamily="18" charset="0"/>
              </a:rPr>
              <a:t>graith</a:t>
            </a:r>
            <a:r>
              <a:rPr lang="en-US" sz="6700" dirty="0">
                <a:effectLst/>
                <a:latin typeface="+mn-lt"/>
                <a:ea typeface="Times New Roman" panose="02020603050405020304" pitchFamily="18" charset="0"/>
              </a:rPr>
              <a:t>,</a:t>
            </a:r>
            <a:br>
              <a:rPr lang="en-GB" sz="67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700" dirty="0">
                <a:effectLst/>
                <a:latin typeface="+mn-lt"/>
                <a:ea typeface="Times New Roman" panose="02020603050405020304" pitchFamily="18" charset="0"/>
              </a:rPr>
              <a:t>a </a:t>
            </a:r>
            <a:r>
              <a:rPr lang="en-US" sz="6700" dirty="0" err="1">
                <a:effectLst/>
                <a:latin typeface="+mn-lt"/>
                <a:ea typeface="Times New Roman" panose="02020603050405020304" pitchFamily="18" charset="0"/>
              </a:rPr>
              <a:t>thynnu</a:t>
            </a:r>
            <a:r>
              <a:rPr lang="en-US" sz="6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700" dirty="0" err="1">
                <a:effectLst/>
                <a:latin typeface="+mn-lt"/>
                <a:ea typeface="Times New Roman" panose="02020603050405020304" pitchFamily="18" charset="0"/>
              </a:rPr>
              <a:t>colyn</a:t>
            </a:r>
            <a:r>
              <a:rPr lang="en-US" sz="6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700" dirty="0" err="1">
                <a:effectLst/>
                <a:latin typeface="+mn-lt"/>
                <a:ea typeface="Times New Roman" panose="02020603050405020304" pitchFamily="18" charset="0"/>
              </a:rPr>
              <a:t>angau</a:t>
            </a:r>
            <a:r>
              <a:rPr lang="en-US" sz="6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700" dirty="0" err="1">
                <a:effectLst/>
                <a:latin typeface="+mn-lt"/>
                <a:ea typeface="Times New Roman" panose="02020603050405020304" pitchFamily="18" charset="0"/>
              </a:rPr>
              <a:t>caeth</a:t>
            </a:r>
            <a:r>
              <a:rPr lang="en-US" sz="67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br>
              <a:rPr lang="en-GB" sz="67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 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en-GB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634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DB162-6293-8579-42C6-EA14A3D63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/>
          <a:p>
            <a:r>
              <a:rPr lang="en-US" sz="5400" dirty="0" err="1">
                <a:effectLst/>
                <a:latin typeface="+mn-lt"/>
                <a:ea typeface="Times New Roman" panose="02020603050405020304" pitchFamily="18" charset="0"/>
              </a:rPr>
              <a:t>Ymlaen</a:t>
            </a:r>
            <a:r>
              <a:rPr lang="en-US" sz="54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5400" dirty="0" err="1">
                <a:effectLst/>
                <a:latin typeface="+mn-lt"/>
                <a:ea typeface="Times New Roman" panose="02020603050405020304" pitchFamily="18" charset="0"/>
              </a:rPr>
              <a:t>ymlaen</a:t>
            </a:r>
            <a:r>
              <a:rPr lang="en-US" sz="54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5400" dirty="0" err="1">
                <a:effectLst/>
                <a:latin typeface="+mn-lt"/>
                <a:ea typeface="Times New Roman" panose="02020603050405020304" pitchFamily="18" charset="0"/>
              </a:rPr>
              <a:t>frenhinol</a:t>
            </a:r>
            <a:r>
              <a:rPr lang="en-US" sz="5400" dirty="0">
                <a:effectLst/>
                <a:latin typeface="+mn-lt"/>
                <a:ea typeface="Times New Roman" panose="02020603050405020304" pitchFamily="18" charset="0"/>
              </a:rPr>
              <a:t> Grist,</a:t>
            </a:r>
            <a:br>
              <a:rPr lang="en-GB" sz="54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5400" dirty="0" err="1">
                <a:effectLst/>
                <a:latin typeface="+mn-lt"/>
                <a:ea typeface="Times New Roman" panose="02020603050405020304" pitchFamily="18" charset="0"/>
              </a:rPr>
              <a:t>yr</a:t>
            </a:r>
            <a:r>
              <a:rPr lang="en-US" sz="54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+mn-lt"/>
                <a:ea typeface="Times New Roman" panose="02020603050405020304" pitchFamily="18" charset="0"/>
              </a:rPr>
              <a:t>engyl</a:t>
            </a:r>
            <a:r>
              <a:rPr lang="en-US" sz="54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+mn-lt"/>
                <a:ea typeface="Times New Roman" panose="02020603050405020304" pitchFamily="18" charset="0"/>
              </a:rPr>
              <a:t>oll</a:t>
            </a:r>
            <a:r>
              <a:rPr lang="en-US" sz="54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+mn-lt"/>
                <a:ea typeface="Times New Roman" panose="02020603050405020304" pitchFamily="18" charset="0"/>
              </a:rPr>
              <a:t>sy’n</a:t>
            </a:r>
            <a:r>
              <a:rPr lang="en-US" sz="54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+mn-lt"/>
                <a:ea typeface="Times New Roman" panose="02020603050405020304" pitchFamily="18" charset="0"/>
              </a:rPr>
              <a:t>syllu’n</a:t>
            </a:r>
            <a:r>
              <a:rPr lang="en-US" sz="54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+mn-lt"/>
                <a:ea typeface="Times New Roman" panose="02020603050405020304" pitchFamily="18" charset="0"/>
              </a:rPr>
              <a:t>drist</a:t>
            </a:r>
            <a:br>
              <a:rPr lang="en-GB" sz="54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5400" dirty="0" err="1">
                <a:effectLst/>
                <a:latin typeface="+mn-lt"/>
                <a:ea typeface="Times New Roman" panose="02020603050405020304" pitchFamily="18" charset="0"/>
              </a:rPr>
              <a:t>o’r</a:t>
            </a:r>
            <a:r>
              <a:rPr lang="en-US" sz="54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+mn-lt"/>
                <a:ea typeface="Times New Roman" panose="02020603050405020304" pitchFamily="18" charset="0"/>
              </a:rPr>
              <a:t>nefoedd</a:t>
            </a:r>
            <a:r>
              <a:rPr lang="en-US" sz="54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+mn-lt"/>
                <a:ea typeface="Times New Roman" panose="02020603050405020304" pitchFamily="18" charset="0"/>
              </a:rPr>
              <a:t>mewn</a:t>
            </a:r>
            <a:r>
              <a:rPr lang="en-US" sz="54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+mn-lt"/>
                <a:ea typeface="Times New Roman" panose="02020603050405020304" pitchFamily="18" charset="0"/>
              </a:rPr>
              <a:t>rhyfeddod</a:t>
            </a:r>
            <a:r>
              <a:rPr lang="en-US" sz="54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+mn-lt"/>
                <a:ea typeface="Times New Roman" panose="02020603050405020304" pitchFamily="18" charset="0"/>
              </a:rPr>
              <a:t>mawr</a:t>
            </a:r>
            <a:r>
              <a:rPr lang="en-US" sz="5400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br>
              <a:rPr lang="en-GB" sz="54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5400" dirty="0" err="1">
                <a:effectLst/>
                <a:latin typeface="+mn-lt"/>
                <a:ea typeface="Times New Roman" panose="02020603050405020304" pitchFamily="18" charset="0"/>
              </a:rPr>
              <a:t>fe</a:t>
            </a:r>
            <a:r>
              <a:rPr lang="en-US" sz="54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+mn-lt"/>
                <a:ea typeface="Times New Roman" panose="02020603050405020304" pitchFamily="18" charset="0"/>
              </a:rPr>
              <a:t>deithi</a:t>
            </a:r>
            <a:r>
              <a:rPr lang="en-US" sz="5400" dirty="0">
                <a:effectLst/>
                <a:latin typeface="+mn-lt"/>
                <a:ea typeface="Times New Roman" panose="02020603050405020304" pitchFamily="18" charset="0"/>
              </a:rPr>
              <a:t> at </a:t>
            </a:r>
            <a:r>
              <a:rPr lang="en-US" sz="5400" dirty="0" err="1">
                <a:effectLst/>
                <a:latin typeface="+mn-lt"/>
                <a:ea typeface="Times New Roman" panose="02020603050405020304" pitchFamily="18" charset="0"/>
              </a:rPr>
              <a:t>d’angheuol</a:t>
            </a:r>
            <a:r>
              <a:rPr lang="en-US" sz="54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+mn-lt"/>
                <a:ea typeface="Times New Roman" panose="02020603050405020304" pitchFamily="18" charset="0"/>
              </a:rPr>
              <a:t>awr</a:t>
            </a:r>
            <a:r>
              <a:rPr lang="en-US" sz="54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br>
              <a:rPr lang="en-GB" sz="54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5400" dirty="0">
                <a:effectLst/>
                <a:latin typeface="+mn-lt"/>
                <a:ea typeface="Times New Roman" panose="02020603050405020304" pitchFamily="18" charset="0"/>
              </a:rPr>
              <a:t> </a:t>
            </a:r>
            <a:br>
              <a:rPr lang="en-GB" sz="5400" dirty="0">
                <a:effectLst/>
                <a:latin typeface="+mn-lt"/>
                <a:ea typeface="Times New Roman" panose="02020603050405020304" pitchFamily="18" charset="0"/>
              </a:rPr>
            </a:br>
            <a:endParaRPr lang="en-US" sz="5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0538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F959C-57F0-673B-C948-0BBB4B898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>
            <a:noAutofit/>
          </a:bodyPr>
          <a:lstStyle/>
          <a:p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Ymlaen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, O Fab y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Dyn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di-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fraw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,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mae’r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olaf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ffyrnig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frwydyr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draw;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y Tad o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uchder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gorsedd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nef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sy’n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disgwyl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ei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Eneiniog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ef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endParaRPr lang="en-US" sz="6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4723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D4BA3-48F9-906D-048C-8C4F4A638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260" y="18256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en-GB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Ymlaen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ymlaen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frenhinol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Oen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,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â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gwylaidd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rwysg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ar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lwybrau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poen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;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‘n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ôl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gwyro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pen dan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farwol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glwy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’,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O Grist,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mewn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grym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teyrnasa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mwy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{H.H.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Milman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, 1791-1868}</a:t>
            </a:r>
            <a:br>
              <a:rPr lang="en-GB" sz="2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cyf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.{Hywel M. Griffiths}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6772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An open Bible with a woven palm cross, symbolizing Palm Sunday's connection to faith, scripture, and the start of Holy Week.">
            <a:extLst>
              <a:ext uri="{FF2B5EF4-FFF2-40B4-BE49-F238E27FC236}">
                <a16:creationId xmlns:a16="http://schemas.microsoft.com/office/drawing/2014/main" id="{AD400151-4D02-DB93-F287-16D768A29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9091" r="22864"/>
          <a:stretch>
            <a:fillRect/>
          </a:stretch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Rectangle 5128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99812D-4510-1AC4-6F73-8B10B90A5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733" y="-822007"/>
            <a:ext cx="6582386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Darlleniad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 err="1">
                <a:solidFill>
                  <a:schemeClr val="bg1"/>
                </a:solidFill>
              </a:rPr>
              <a:t>Sachareia</a:t>
            </a:r>
            <a:r>
              <a:rPr lang="en-US" dirty="0">
                <a:solidFill>
                  <a:schemeClr val="bg1"/>
                </a:solidFill>
              </a:rPr>
              <a:t> 9:9-10</a:t>
            </a:r>
          </a:p>
        </p:txBody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62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B2041-98E7-BD24-960A-60D718CC7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29000"/>
            <a:ext cx="11353800" cy="1325563"/>
          </a:xfrm>
        </p:spPr>
        <p:txBody>
          <a:bodyPr>
            <a:normAutofit fontScale="90000"/>
          </a:bodyPr>
          <a:lstStyle/>
          <a:p>
            <a:pPr fontAlgn="base"/>
            <a:r>
              <a:rPr lang="en-GB" sz="5300" b="1" i="1" dirty="0">
                <a:effectLst/>
                <a:latin typeface="+mn-lt"/>
              </a:rPr>
              <a:t>Y </a:t>
            </a:r>
            <a:r>
              <a:rPr lang="en-GB" sz="5300" b="1" i="1" dirty="0" err="1">
                <a:effectLst/>
                <a:latin typeface="+mn-lt"/>
              </a:rPr>
              <a:t>brenin</a:t>
            </a:r>
            <a:r>
              <a:rPr lang="en-GB" sz="5300" b="1" i="1" dirty="0">
                <a:effectLst/>
                <a:latin typeface="+mn-lt"/>
              </a:rPr>
              <a:t> </a:t>
            </a:r>
            <a:r>
              <a:rPr lang="en-GB" sz="5300" b="1" i="1" dirty="0" err="1">
                <a:effectLst/>
                <a:latin typeface="+mn-lt"/>
              </a:rPr>
              <a:t>sydd</a:t>
            </a:r>
            <a:r>
              <a:rPr lang="en-GB" sz="5300" b="1" i="1" dirty="0">
                <a:effectLst/>
                <a:latin typeface="+mn-lt"/>
              </a:rPr>
              <a:t> </a:t>
            </a:r>
            <a:r>
              <a:rPr lang="en-GB" sz="5300" b="1" i="1" dirty="0" err="1">
                <a:effectLst/>
                <a:latin typeface="+mn-lt"/>
              </a:rPr>
              <a:t>i</a:t>
            </a:r>
            <a:r>
              <a:rPr lang="en-GB" sz="5300" b="1" i="1" dirty="0">
                <a:effectLst/>
                <a:latin typeface="+mn-lt"/>
              </a:rPr>
              <a:t> </a:t>
            </a:r>
            <a:r>
              <a:rPr lang="en-GB" sz="5300" b="1" i="1" dirty="0" err="1">
                <a:effectLst/>
                <a:latin typeface="+mn-lt"/>
              </a:rPr>
              <a:t>ddod</a:t>
            </a:r>
            <a:br>
              <a:rPr lang="en-GB" sz="5300" b="1" i="1" dirty="0">
                <a:effectLst/>
                <a:latin typeface="+mn-lt"/>
              </a:rPr>
            </a:br>
            <a:br>
              <a:rPr lang="en-GB" sz="5300" b="1" i="1" dirty="0">
                <a:effectLst/>
                <a:latin typeface="+mn-lt"/>
              </a:rPr>
            </a:br>
            <a:r>
              <a:rPr lang="en-GB" sz="5300" b="0" i="0" baseline="30000" dirty="0">
                <a:effectLst/>
                <a:latin typeface="+mn-lt"/>
              </a:rPr>
              <a:t>9</a:t>
            </a:r>
            <a:r>
              <a:rPr lang="en-GB" sz="5300" b="0" i="0" dirty="0">
                <a:effectLst/>
                <a:latin typeface="+mn-lt"/>
              </a:rPr>
              <a:t> </a:t>
            </a:r>
            <a:r>
              <a:rPr lang="en-GB" sz="5300" b="0" i="0" dirty="0" err="1">
                <a:effectLst/>
                <a:latin typeface="+mn-lt"/>
              </a:rPr>
              <a:t>Dathlwch</a:t>
            </a:r>
            <a:r>
              <a:rPr lang="en-GB" sz="5300" b="0" i="0" dirty="0">
                <a:effectLst/>
                <a:latin typeface="+mn-lt"/>
              </a:rPr>
              <a:t> </a:t>
            </a:r>
            <a:r>
              <a:rPr lang="en-GB" sz="5300" b="0" i="0" dirty="0" err="1">
                <a:effectLst/>
                <a:latin typeface="+mn-lt"/>
              </a:rPr>
              <a:t>bobl</a:t>
            </a:r>
            <a:r>
              <a:rPr lang="en-GB" sz="5300" b="0" i="0" dirty="0">
                <a:effectLst/>
                <a:latin typeface="+mn-lt"/>
              </a:rPr>
              <a:t> </a:t>
            </a:r>
            <a:r>
              <a:rPr lang="en-GB" sz="5300" b="0" i="0" dirty="0" err="1">
                <a:effectLst/>
                <a:latin typeface="+mn-lt"/>
              </a:rPr>
              <a:t>Seion</a:t>
            </a:r>
            <a:r>
              <a:rPr lang="en-GB" sz="5300" b="0" i="0" dirty="0">
                <a:effectLst/>
                <a:latin typeface="+mn-lt"/>
              </a:rPr>
              <a:t>!</a:t>
            </a:r>
            <a:br>
              <a:rPr lang="en-GB" sz="5300" b="0" i="0" dirty="0">
                <a:effectLst/>
                <a:latin typeface="+mn-lt"/>
              </a:rPr>
            </a:br>
            <a:r>
              <a:rPr lang="en-GB" sz="5300" b="0" i="0" dirty="0" err="1">
                <a:effectLst/>
                <a:latin typeface="+mn-lt"/>
              </a:rPr>
              <a:t>Gwaeddwch</a:t>
            </a:r>
            <a:r>
              <a:rPr lang="en-GB" sz="5300" b="0" i="0" dirty="0">
                <a:effectLst/>
                <a:latin typeface="+mn-lt"/>
              </a:rPr>
              <a:t> </a:t>
            </a:r>
            <a:r>
              <a:rPr lang="en-GB" sz="5300" b="0" i="0" dirty="0" err="1">
                <a:effectLst/>
                <a:latin typeface="+mn-lt"/>
              </a:rPr>
              <a:t>yn</a:t>
            </a:r>
            <a:r>
              <a:rPr lang="en-GB" sz="5300" b="0" i="0" dirty="0">
                <a:effectLst/>
                <a:latin typeface="+mn-lt"/>
              </a:rPr>
              <a:t> </a:t>
            </a:r>
            <a:r>
              <a:rPr lang="en-GB" sz="5300" b="0" i="0" dirty="0" err="1">
                <a:effectLst/>
                <a:latin typeface="+mn-lt"/>
              </a:rPr>
              <a:t>llawen</a:t>
            </a:r>
            <a:r>
              <a:rPr lang="en-GB" sz="5300" b="0" i="0" dirty="0">
                <a:effectLst/>
                <a:latin typeface="+mn-lt"/>
              </a:rPr>
              <a:t>, </a:t>
            </a:r>
            <a:r>
              <a:rPr lang="en-GB" sz="5300" b="0" i="0" dirty="0" err="1">
                <a:effectLst/>
                <a:latin typeface="+mn-lt"/>
              </a:rPr>
              <a:t>bobl</a:t>
            </a:r>
            <a:r>
              <a:rPr lang="en-GB" sz="5300" b="0" i="0" dirty="0">
                <a:effectLst/>
                <a:latin typeface="+mn-lt"/>
              </a:rPr>
              <a:t> </a:t>
            </a:r>
            <a:r>
              <a:rPr lang="en-GB" sz="5300" b="0" i="0" dirty="0" err="1">
                <a:effectLst/>
                <a:latin typeface="+mn-lt"/>
              </a:rPr>
              <a:t>Jerwsalem</a:t>
            </a:r>
            <a:r>
              <a:rPr lang="en-GB" sz="5300" b="0" i="0" dirty="0">
                <a:effectLst/>
                <a:latin typeface="+mn-lt"/>
              </a:rPr>
              <a:t>!</a:t>
            </a:r>
            <a:br>
              <a:rPr lang="en-GB" sz="5300" b="0" i="0" dirty="0">
                <a:effectLst/>
                <a:latin typeface="+mn-lt"/>
              </a:rPr>
            </a:br>
            <a:r>
              <a:rPr lang="en-GB" sz="5300" b="0" i="0" dirty="0" err="1">
                <a:effectLst/>
                <a:latin typeface="+mn-lt"/>
              </a:rPr>
              <a:t>Edrych</a:t>
            </a:r>
            <a:r>
              <a:rPr lang="en-GB" sz="5300" b="0" i="0" dirty="0">
                <a:effectLst/>
                <a:latin typeface="+mn-lt"/>
              </a:rPr>
              <a:t>! Mae </a:t>
            </a:r>
            <a:r>
              <a:rPr lang="en-GB" sz="5300" b="0" i="0" dirty="0" err="1">
                <a:effectLst/>
                <a:latin typeface="+mn-lt"/>
              </a:rPr>
              <a:t>dy</a:t>
            </a:r>
            <a:r>
              <a:rPr lang="en-GB" sz="5300" b="0" i="0" dirty="0">
                <a:effectLst/>
                <a:latin typeface="+mn-lt"/>
              </a:rPr>
              <a:t> </a:t>
            </a:r>
            <a:r>
              <a:rPr lang="en-GB" sz="5300" b="0" i="0" dirty="0" err="1">
                <a:effectLst/>
                <a:latin typeface="+mn-lt"/>
              </a:rPr>
              <a:t>frenin</a:t>
            </a:r>
            <a:r>
              <a:rPr lang="en-GB" sz="5300" b="0" i="0" dirty="0">
                <a:effectLst/>
                <a:latin typeface="+mn-lt"/>
              </a:rPr>
              <a:t> </a:t>
            </a:r>
            <a:r>
              <a:rPr lang="en-GB" sz="5300" b="0" i="0" dirty="0" err="1">
                <a:effectLst/>
                <a:latin typeface="+mn-lt"/>
              </a:rPr>
              <a:t>yn</a:t>
            </a:r>
            <a:r>
              <a:rPr lang="en-GB" sz="5300" b="0" i="0" dirty="0">
                <a:effectLst/>
                <a:latin typeface="+mn-lt"/>
              </a:rPr>
              <a:t> </a:t>
            </a:r>
            <a:r>
              <a:rPr lang="en-GB" sz="5300" b="0" i="0" dirty="0" err="1">
                <a:effectLst/>
                <a:latin typeface="+mn-lt"/>
              </a:rPr>
              <a:t>dod</a:t>
            </a:r>
            <a:r>
              <a:rPr lang="en-GB" sz="5300" b="0" i="0" dirty="0">
                <a:effectLst/>
                <a:latin typeface="+mn-lt"/>
              </a:rPr>
              <a:t>.</a:t>
            </a:r>
            <a:br>
              <a:rPr lang="en-GB" sz="5300" b="0" i="0" dirty="0">
                <a:effectLst/>
                <a:latin typeface="+mn-lt"/>
              </a:rPr>
            </a:br>
            <a:r>
              <a:rPr lang="en-GB" sz="5300" b="0" i="0" dirty="0">
                <a:effectLst/>
                <a:latin typeface="+mn-lt"/>
              </a:rPr>
              <a:t>Mae </a:t>
            </a:r>
            <a:r>
              <a:rPr lang="en-GB" sz="5300" b="0" i="0" dirty="0" err="1">
                <a:effectLst/>
                <a:latin typeface="+mn-lt"/>
              </a:rPr>
              <a:t>e'n</a:t>
            </a:r>
            <a:r>
              <a:rPr lang="en-GB" sz="5300" b="0" i="0" dirty="0">
                <a:effectLst/>
                <a:latin typeface="+mn-lt"/>
              </a:rPr>
              <a:t> </a:t>
            </a:r>
            <a:r>
              <a:rPr lang="en-GB" sz="5300" b="0" i="0" dirty="0" err="1">
                <a:effectLst/>
                <a:latin typeface="+mn-lt"/>
              </a:rPr>
              <a:t>gyfiawn</a:t>
            </a:r>
            <a:r>
              <a:rPr lang="en-GB" sz="5300" b="0" i="0" dirty="0">
                <a:effectLst/>
                <a:latin typeface="+mn-lt"/>
              </a:rPr>
              <a:t> ac </a:t>
            </a:r>
            <a:r>
              <a:rPr lang="en-GB" sz="5300" b="0" i="0" dirty="0" err="1">
                <a:effectLst/>
                <a:latin typeface="+mn-lt"/>
              </a:rPr>
              <a:t>yn</a:t>
            </a:r>
            <a:r>
              <a:rPr lang="en-GB" sz="5300" b="0" i="0" dirty="0">
                <a:effectLst/>
                <a:latin typeface="+mn-lt"/>
              </a:rPr>
              <a:t> </a:t>
            </a:r>
            <a:r>
              <a:rPr lang="en-GB" sz="5300" b="0" i="0" dirty="0" err="1">
                <a:effectLst/>
                <a:latin typeface="+mn-lt"/>
              </a:rPr>
              <a:t>achub</a:t>
            </a:r>
            <a:r>
              <a:rPr lang="en-GB" sz="5300" b="0" i="0" dirty="0">
                <a:effectLst/>
                <a:latin typeface="+mn-lt"/>
              </a:rPr>
              <a:t>;</a:t>
            </a:r>
            <a:br>
              <a:rPr lang="en-GB" sz="5300" b="0" i="0" dirty="0">
                <a:effectLst/>
                <a:latin typeface="+mn-lt"/>
              </a:rPr>
            </a:br>
            <a:r>
              <a:rPr lang="en-GB" sz="5300" b="0" i="0" dirty="0" err="1">
                <a:effectLst/>
                <a:latin typeface="+mn-lt"/>
              </a:rPr>
              <a:t>Mae'n</a:t>
            </a:r>
            <a:r>
              <a:rPr lang="en-GB" sz="5300" b="0" i="0" dirty="0">
                <a:effectLst/>
                <a:latin typeface="+mn-lt"/>
              </a:rPr>
              <a:t> </a:t>
            </a:r>
            <a:r>
              <a:rPr lang="en-GB" sz="5300" b="0" i="0" dirty="0" err="1">
                <a:effectLst/>
                <a:latin typeface="+mn-lt"/>
              </a:rPr>
              <a:t>addfwyn</a:t>
            </a:r>
            <a:r>
              <a:rPr lang="en-GB" sz="5300" b="0" i="0" dirty="0">
                <a:effectLst/>
                <a:latin typeface="+mn-lt"/>
              </a:rPr>
              <a:t> ac </a:t>
            </a:r>
            <a:r>
              <a:rPr lang="en-GB" sz="5300" b="0" i="0" dirty="0" err="1">
                <a:effectLst/>
                <a:latin typeface="+mn-lt"/>
              </a:rPr>
              <a:t>yn</a:t>
            </a:r>
            <a:r>
              <a:rPr lang="en-GB" sz="5300" b="0" i="0" dirty="0">
                <a:effectLst/>
                <a:latin typeface="+mn-lt"/>
              </a:rPr>
              <a:t> </a:t>
            </a:r>
            <a:r>
              <a:rPr lang="en-GB" sz="5300" b="0" i="0" dirty="0" err="1">
                <a:effectLst/>
                <a:latin typeface="+mn-lt"/>
              </a:rPr>
              <a:t>marchogaeth</a:t>
            </a:r>
            <a:r>
              <a:rPr lang="en-GB" sz="5300" b="0" i="0" dirty="0">
                <a:effectLst/>
                <a:latin typeface="+mn-lt"/>
              </a:rPr>
              <a:t> </a:t>
            </a:r>
            <a:r>
              <a:rPr lang="en-GB" sz="5300" b="0" i="0" dirty="0" err="1">
                <a:effectLst/>
                <a:latin typeface="+mn-lt"/>
              </a:rPr>
              <a:t>ar</a:t>
            </a:r>
            <a:r>
              <a:rPr lang="en-GB" sz="5300" b="0" i="0" dirty="0">
                <a:effectLst/>
                <a:latin typeface="+mn-lt"/>
              </a:rPr>
              <a:t> </a:t>
            </a:r>
            <a:r>
              <a:rPr lang="en-GB" sz="5300" b="0" i="0" dirty="0" err="1">
                <a:effectLst/>
                <a:latin typeface="+mn-lt"/>
              </a:rPr>
              <a:t>asyn</a:t>
            </a:r>
            <a:r>
              <a:rPr lang="en-GB" sz="5300" b="0" i="0" dirty="0">
                <a:effectLst/>
                <a:latin typeface="+mn-lt"/>
              </a:rPr>
              <a:t>,</a:t>
            </a:r>
            <a:br>
              <a:rPr lang="en-GB" sz="5300" b="0" i="0" dirty="0">
                <a:effectLst/>
                <a:latin typeface="+mn-lt"/>
              </a:rPr>
            </a:br>
            <a:r>
              <a:rPr lang="en-GB" sz="5300" b="0" i="0" dirty="0" err="1">
                <a:effectLst/>
                <a:latin typeface="+mn-lt"/>
              </a:rPr>
              <a:t>ie</a:t>
            </a:r>
            <a:r>
              <a:rPr lang="en-GB" sz="5300" b="0" i="0" dirty="0">
                <a:effectLst/>
                <a:latin typeface="+mn-lt"/>
              </a:rPr>
              <a:t>, </a:t>
            </a:r>
            <a:r>
              <a:rPr lang="en-GB" sz="5300" b="0" i="0" dirty="0" err="1">
                <a:effectLst/>
                <a:latin typeface="+mn-lt"/>
              </a:rPr>
              <a:t>ar</a:t>
            </a:r>
            <a:r>
              <a:rPr lang="en-GB" sz="5300" b="0" i="0" dirty="0">
                <a:effectLst/>
                <a:latin typeface="+mn-lt"/>
              </a:rPr>
              <a:t> </a:t>
            </a:r>
            <a:r>
              <a:rPr lang="en-GB" sz="5300" b="0" i="0" dirty="0" err="1">
                <a:effectLst/>
                <a:latin typeface="+mn-lt"/>
              </a:rPr>
              <a:t>ebol</a:t>
            </a:r>
            <a:r>
              <a:rPr lang="en-GB" sz="5300" b="0" i="0" dirty="0">
                <a:effectLst/>
                <a:latin typeface="+mn-lt"/>
              </a:rPr>
              <a:t> </a:t>
            </a:r>
            <a:r>
              <a:rPr lang="en-GB" sz="5300" b="0" i="0" dirty="0" err="1">
                <a:effectLst/>
                <a:latin typeface="+mn-lt"/>
              </a:rPr>
              <a:t>asen</a:t>
            </a:r>
            <a:r>
              <a:rPr lang="en-GB" sz="5300" b="0" i="0" dirty="0">
                <a:effectLst/>
                <a:latin typeface="+mn-lt"/>
              </a:rPr>
              <a:t>.</a:t>
            </a:r>
            <a:br>
              <a:rPr lang="en-GB" sz="5300" b="0" i="0" dirty="0">
                <a:effectLst/>
                <a:latin typeface="+mn-lt"/>
              </a:rPr>
            </a:br>
            <a:br>
              <a:rPr lang="en-GB" b="0" i="0" dirty="0">
                <a:solidFill>
                  <a:srgbClr val="484848"/>
                </a:solidFill>
                <a:effectLst/>
                <a:latin typeface="Trebuchet MS" panose="020B0703020202090204" pitchFamily="34" charset="0"/>
              </a:rPr>
            </a:br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4618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4CA57-3741-7FEA-D88E-13612023F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611437"/>
            <a:ext cx="11912600" cy="1325563"/>
          </a:xfrm>
        </p:spPr>
        <p:txBody>
          <a:bodyPr>
            <a:noAutofit/>
          </a:bodyPr>
          <a:lstStyle/>
          <a:p>
            <a:r>
              <a:rPr lang="en-GB" sz="4800" b="0" i="0" baseline="30000" dirty="0">
                <a:effectLst/>
                <a:latin typeface="+mn-lt"/>
              </a:rPr>
              <a:t>10</a:t>
            </a:r>
            <a:r>
              <a:rPr lang="en-GB" sz="4800" b="0" i="0" dirty="0">
                <a:effectLst/>
                <a:latin typeface="+mn-lt"/>
              </a:rPr>
              <a:t> </a:t>
            </a:r>
            <a:r>
              <a:rPr lang="en-GB" sz="4800" b="0" i="0" dirty="0" err="1">
                <a:effectLst/>
                <a:latin typeface="+mn-lt"/>
              </a:rPr>
              <a:t>Bydda</a:t>
            </a:r>
            <a:r>
              <a:rPr lang="en-GB" sz="4800" b="0" i="0" dirty="0">
                <a:effectLst/>
                <a:latin typeface="+mn-lt"/>
              </a:rPr>
              <a:t> </a:t>
            </a:r>
            <a:r>
              <a:rPr lang="en-GB" sz="4800" b="0" i="0" dirty="0" err="1">
                <a:effectLst/>
                <a:latin typeface="+mn-lt"/>
              </a:rPr>
              <a:t>i'n</a:t>
            </a:r>
            <a:r>
              <a:rPr lang="en-GB" sz="4800" b="0" i="0" dirty="0">
                <a:effectLst/>
                <a:latin typeface="+mn-lt"/>
              </a:rPr>
              <a:t> </a:t>
            </a:r>
            <a:r>
              <a:rPr lang="en-GB" sz="4800" b="0" i="0" dirty="0" err="1">
                <a:effectLst/>
                <a:latin typeface="+mn-lt"/>
              </a:rPr>
              <a:t>symud</a:t>
            </a:r>
            <a:r>
              <a:rPr lang="en-GB" sz="4800" b="0" i="0" dirty="0">
                <a:effectLst/>
                <a:latin typeface="+mn-lt"/>
              </a:rPr>
              <a:t> y </a:t>
            </a:r>
            <a:r>
              <a:rPr lang="en-GB" sz="4800" b="0" i="0" dirty="0" err="1">
                <a:effectLst/>
                <a:latin typeface="+mn-lt"/>
              </a:rPr>
              <a:t>cerbydau</a:t>
            </a:r>
            <a:r>
              <a:rPr lang="en-GB" sz="4800" b="0" i="0" dirty="0">
                <a:effectLst/>
                <a:latin typeface="+mn-lt"/>
              </a:rPr>
              <a:t> </a:t>
            </a:r>
            <a:r>
              <a:rPr lang="en-GB" sz="4800" b="0" i="0" dirty="0" err="1">
                <a:effectLst/>
                <a:latin typeface="+mn-lt"/>
              </a:rPr>
              <a:t>rhyfel</a:t>
            </a:r>
            <a:r>
              <a:rPr lang="en-GB" sz="4800" b="0" i="0" dirty="0">
                <a:effectLst/>
                <a:latin typeface="+mn-lt"/>
              </a:rPr>
              <a:t> o Israel, </a:t>
            </a:r>
            <a:br>
              <a:rPr lang="en-GB" sz="4800" b="0" i="0" dirty="0">
                <a:effectLst/>
                <a:latin typeface="+mn-lt"/>
              </a:rPr>
            </a:br>
            <a:r>
              <a:rPr lang="en-GB" sz="4800" b="0" i="0" dirty="0">
                <a:effectLst/>
                <a:latin typeface="+mn-lt"/>
              </a:rPr>
              <a:t>a </a:t>
            </a:r>
            <a:r>
              <a:rPr lang="en-GB" sz="4800" b="0" i="0" dirty="0" err="1">
                <a:effectLst/>
                <a:latin typeface="+mn-lt"/>
              </a:rPr>
              <a:t>mynd</a:t>
            </a:r>
            <a:r>
              <a:rPr lang="en-GB" sz="4800" b="0" i="0" dirty="0">
                <a:effectLst/>
                <a:latin typeface="+mn-lt"/>
              </a:rPr>
              <a:t> </a:t>
            </a:r>
            <a:r>
              <a:rPr lang="en-GB" sz="4800" b="0" i="0" dirty="0" err="1">
                <a:effectLst/>
                <a:latin typeface="+mn-lt"/>
              </a:rPr>
              <a:t>â'r</a:t>
            </a:r>
            <a:r>
              <a:rPr lang="en-GB" sz="4800" b="0" i="0" dirty="0">
                <a:effectLst/>
                <a:latin typeface="+mn-lt"/>
              </a:rPr>
              <a:t> </a:t>
            </a:r>
            <a:r>
              <a:rPr lang="en-GB" sz="4800" b="0" i="0" dirty="0" err="1">
                <a:effectLst/>
                <a:latin typeface="+mn-lt"/>
              </a:rPr>
              <a:t>ceffylau</a:t>
            </a:r>
            <a:r>
              <a:rPr lang="en-GB" sz="4800" b="0" i="0" dirty="0">
                <a:effectLst/>
                <a:latin typeface="+mn-lt"/>
              </a:rPr>
              <a:t> </a:t>
            </a:r>
            <a:r>
              <a:rPr lang="en-GB" sz="4800" b="0" i="0" dirty="0" err="1">
                <a:effectLst/>
                <a:latin typeface="+mn-lt"/>
              </a:rPr>
              <a:t>rhyfel</a:t>
            </a:r>
            <a:r>
              <a:rPr lang="en-GB" sz="4800" b="0" i="0" dirty="0">
                <a:effectLst/>
                <a:latin typeface="+mn-lt"/>
              </a:rPr>
              <a:t> </a:t>
            </a:r>
            <a:r>
              <a:rPr lang="en-GB" sz="4800" b="0" i="0" dirty="0" err="1">
                <a:effectLst/>
                <a:latin typeface="+mn-lt"/>
              </a:rPr>
              <a:t>i</a:t>
            </a:r>
            <a:r>
              <a:rPr lang="en-GB" sz="4800" b="0" i="0" dirty="0">
                <a:effectLst/>
                <a:latin typeface="+mn-lt"/>
              </a:rPr>
              <a:t> </a:t>
            </a:r>
            <a:r>
              <a:rPr lang="en-GB" sz="4800" b="0" i="0" dirty="0" err="1">
                <a:effectLst/>
                <a:latin typeface="+mn-lt"/>
              </a:rPr>
              <a:t>ffwrdd</a:t>
            </a:r>
            <a:r>
              <a:rPr lang="en-GB" sz="4800" b="0" i="0" dirty="0">
                <a:effectLst/>
                <a:latin typeface="+mn-lt"/>
              </a:rPr>
              <a:t> o </a:t>
            </a:r>
            <a:r>
              <a:rPr lang="en-GB" sz="4800" b="0" i="0" dirty="0" err="1">
                <a:effectLst/>
                <a:latin typeface="+mn-lt"/>
              </a:rPr>
              <a:t>Jerwsalem</a:t>
            </a:r>
            <a:r>
              <a:rPr lang="en-GB" sz="4800" b="0" i="0" dirty="0">
                <a:effectLst/>
                <a:latin typeface="+mn-lt"/>
              </a:rPr>
              <a:t>.</a:t>
            </a:r>
            <a:br>
              <a:rPr lang="en-GB" sz="4800" b="0" i="0" dirty="0">
                <a:effectLst/>
                <a:latin typeface="+mn-lt"/>
              </a:rPr>
            </a:br>
            <a:r>
              <a:rPr lang="en-GB" sz="4800" b="0" i="0" dirty="0" err="1">
                <a:effectLst/>
                <a:latin typeface="+mn-lt"/>
              </a:rPr>
              <a:t>Bydd</a:t>
            </a:r>
            <a:r>
              <a:rPr lang="en-GB" sz="4800" b="0" i="0" dirty="0">
                <a:effectLst/>
                <a:latin typeface="+mn-lt"/>
              </a:rPr>
              <a:t> </a:t>
            </a:r>
            <a:r>
              <a:rPr lang="en-GB" sz="4800" b="0" i="0" dirty="0" err="1">
                <a:effectLst/>
                <a:latin typeface="+mn-lt"/>
              </a:rPr>
              <a:t>arfau</a:t>
            </a:r>
            <a:r>
              <a:rPr lang="en-GB" sz="4800" b="0" i="0" dirty="0">
                <a:effectLst/>
                <a:latin typeface="+mn-lt"/>
              </a:rPr>
              <a:t> </a:t>
            </a:r>
            <a:r>
              <a:rPr lang="en-GB" sz="4800" b="0" i="0" dirty="0" err="1">
                <a:effectLst/>
                <a:latin typeface="+mn-lt"/>
              </a:rPr>
              <a:t>rhyfel</a:t>
            </a:r>
            <a:r>
              <a:rPr lang="en-GB" sz="4800" b="0" i="0" dirty="0">
                <a:effectLst/>
                <a:latin typeface="+mn-lt"/>
              </a:rPr>
              <a:t> </a:t>
            </a:r>
            <a:r>
              <a:rPr lang="en-GB" sz="4800" b="0" i="0" dirty="0" err="1">
                <a:effectLst/>
                <a:latin typeface="+mn-lt"/>
              </a:rPr>
              <a:t>yn</a:t>
            </a:r>
            <a:r>
              <a:rPr lang="en-GB" sz="4800" b="0" i="0" dirty="0">
                <a:effectLst/>
                <a:latin typeface="+mn-lt"/>
              </a:rPr>
              <a:t> </a:t>
            </a:r>
            <a:r>
              <a:rPr lang="en-GB" sz="4800" b="0" i="0" dirty="0" err="1">
                <a:effectLst/>
                <a:latin typeface="+mn-lt"/>
              </a:rPr>
              <a:t>cael</a:t>
            </a:r>
            <a:r>
              <a:rPr lang="en-GB" sz="4800" b="0" i="0" dirty="0">
                <a:effectLst/>
                <a:latin typeface="+mn-lt"/>
              </a:rPr>
              <a:t> </a:t>
            </a:r>
            <a:r>
              <a:rPr lang="en-GB" sz="4800" b="0" i="0" dirty="0" err="1">
                <a:effectLst/>
                <a:latin typeface="+mn-lt"/>
              </a:rPr>
              <a:t>eu</a:t>
            </a:r>
            <a:r>
              <a:rPr lang="en-GB" sz="4800" b="0" i="0" dirty="0">
                <a:effectLst/>
                <a:latin typeface="+mn-lt"/>
              </a:rPr>
              <a:t> </a:t>
            </a:r>
            <a:r>
              <a:rPr lang="en-GB" sz="4800" b="0" i="0" dirty="0" err="1">
                <a:effectLst/>
                <a:latin typeface="+mn-lt"/>
              </a:rPr>
              <a:t>dinistrio</a:t>
            </a:r>
            <a:r>
              <a:rPr lang="en-GB" sz="4800" b="0" i="0" dirty="0">
                <a:effectLst/>
                <a:latin typeface="+mn-lt"/>
              </a:rPr>
              <a:t>!</a:t>
            </a:r>
            <a:br>
              <a:rPr lang="en-GB" sz="4800" b="0" i="0" dirty="0">
                <a:effectLst/>
                <a:latin typeface="+mn-lt"/>
              </a:rPr>
            </a:br>
            <a:r>
              <a:rPr lang="en-GB" sz="4800" b="0" i="0" dirty="0" err="1">
                <a:effectLst/>
                <a:latin typeface="+mn-lt"/>
              </a:rPr>
              <a:t>Yna</a:t>
            </a:r>
            <a:r>
              <a:rPr lang="en-GB" sz="4800" b="0" i="0" dirty="0">
                <a:effectLst/>
                <a:latin typeface="+mn-lt"/>
              </a:rPr>
              <a:t> </a:t>
            </a:r>
            <a:r>
              <a:rPr lang="en-GB" sz="4800" b="0" i="0" dirty="0" err="1">
                <a:effectLst/>
                <a:latin typeface="+mn-lt"/>
              </a:rPr>
              <a:t>bydd</a:t>
            </a:r>
            <a:r>
              <a:rPr lang="en-GB" sz="4800" b="0" i="0" dirty="0">
                <a:effectLst/>
                <a:latin typeface="+mn-lt"/>
              </a:rPr>
              <a:t> y </a:t>
            </a:r>
            <a:r>
              <a:rPr lang="en-GB" sz="4800" b="0" i="0" dirty="0" err="1">
                <a:effectLst/>
                <a:latin typeface="+mn-lt"/>
              </a:rPr>
              <a:t>brenin</a:t>
            </a:r>
            <a:r>
              <a:rPr lang="en-GB" sz="4800" b="0" i="0" dirty="0">
                <a:effectLst/>
                <a:latin typeface="+mn-lt"/>
              </a:rPr>
              <a:t> </a:t>
            </a:r>
            <a:r>
              <a:rPr lang="en-GB" sz="4800" b="0" i="0" dirty="0" err="1">
                <a:effectLst/>
                <a:latin typeface="+mn-lt"/>
              </a:rPr>
              <a:t>yn</a:t>
            </a:r>
            <a:r>
              <a:rPr lang="en-GB" sz="4800" b="0" i="0" dirty="0">
                <a:effectLst/>
                <a:latin typeface="+mn-lt"/>
              </a:rPr>
              <a:t> </a:t>
            </a:r>
            <a:r>
              <a:rPr lang="en-GB" sz="4800" b="0" i="0" dirty="0" err="1">
                <a:effectLst/>
                <a:latin typeface="+mn-lt"/>
              </a:rPr>
              <a:t>cyhoeddi</a:t>
            </a:r>
            <a:r>
              <a:rPr lang="en-GB" sz="4800" b="0" i="0" dirty="0">
                <a:effectLst/>
                <a:latin typeface="+mn-lt"/>
              </a:rPr>
              <a:t> </a:t>
            </a:r>
            <a:r>
              <a:rPr lang="en-GB" sz="4800" b="0" i="0" dirty="0" err="1">
                <a:effectLst/>
                <a:latin typeface="+mn-lt"/>
              </a:rPr>
              <a:t>heddwch</a:t>
            </a:r>
            <a:r>
              <a:rPr lang="en-GB" sz="4800" b="0" i="0" dirty="0">
                <a:effectLst/>
                <a:latin typeface="+mn-lt"/>
              </a:rPr>
              <a:t> </a:t>
            </a:r>
            <a:r>
              <a:rPr lang="en-GB" sz="4800" b="0" i="0" dirty="0" err="1">
                <a:effectLst/>
                <a:latin typeface="+mn-lt"/>
              </a:rPr>
              <a:t>i'r</a:t>
            </a:r>
            <a:r>
              <a:rPr lang="en-GB" sz="4800" b="0" i="0" dirty="0">
                <a:effectLst/>
                <a:latin typeface="+mn-lt"/>
              </a:rPr>
              <a:t> </a:t>
            </a:r>
            <a:r>
              <a:rPr lang="en-GB" sz="4800" b="0" i="0" dirty="0" err="1">
                <a:effectLst/>
                <a:latin typeface="+mn-lt"/>
              </a:rPr>
              <a:t>gwledydd</a:t>
            </a:r>
            <a:r>
              <a:rPr lang="en-GB" sz="4800" b="0" i="0" dirty="0">
                <a:effectLst/>
                <a:latin typeface="+mn-lt"/>
              </a:rPr>
              <a:t>.</a:t>
            </a:r>
            <a:br>
              <a:rPr lang="en-GB" sz="4800" b="0" i="0" dirty="0">
                <a:effectLst/>
                <a:latin typeface="+mn-lt"/>
              </a:rPr>
            </a:br>
            <a:r>
              <a:rPr lang="en-GB" sz="4800" b="0" i="0" dirty="0" err="1">
                <a:effectLst/>
                <a:latin typeface="+mn-lt"/>
              </a:rPr>
              <a:t>Bydd</a:t>
            </a:r>
            <a:r>
              <a:rPr lang="en-GB" sz="4800" b="0" i="0" dirty="0">
                <a:effectLst/>
                <a:latin typeface="+mn-lt"/>
              </a:rPr>
              <a:t> </a:t>
            </a:r>
            <a:r>
              <a:rPr lang="en-GB" sz="4800" b="0" i="0" dirty="0" err="1">
                <a:effectLst/>
                <a:latin typeface="+mn-lt"/>
              </a:rPr>
              <a:t>yn</a:t>
            </a:r>
            <a:r>
              <a:rPr lang="en-GB" sz="4800" b="0" i="0" dirty="0">
                <a:effectLst/>
                <a:latin typeface="+mn-lt"/>
              </a:rPr>
              <a:t> </a:t>
            </a:r>
            <a:r>
              <a:rPr lang="en-GB" sz="4800" b="0" i="0" dirty="0" err="1">
                <a:effectLst/>
                <a:latin typeface="+mn-lt"/>
              </a:rPr>
              <a:t>teyrnasu</a:t>
            </a:r>
            <a:r>
              <a:rPr lang="en-GB" sz="4800" b="0" i="0" dirty="0">
                <a:effectLst/>
                <a:latin typeface="+mn-lt"/>
              </a:rPr>
              <a:t> o </a:t>
            </a:r>
            <a:r>
              <a:rPr lang="en-GB" sz="4800" b="0" i="0" dirty="0" err="1">
                <a:effectLst/>
                <a:latin typeface="+mn-lt"/>
              </a:rPr>
              <a:t>fôr</a:t>
            </a:r>
            <a:r>
              <a:rPr lang="en-GB" sz="4800" b="0" i="0" dirty="0">
                <a:effectLst/>
                <a:latin typeface="+mn-lt"/>
              </a:rPr>
              <a:t> </a:t>
            </a:r>
            <a:r>
              <a:rPr lang="en-GB" sz="4800" b="0" i="0" dirty="0" err="1">
                <a:effectLst/>
                <a:latin typeface="+mn-lt"/>
              </a:rPr>
              <a:t>i</a:t>
            </a:r>
            <a:r>
              <a:rPr lang="en-GB" sz="4800" b="0" i="0" dirty="0">
                <a:effectLst/>
                <a:latin typeface="+mn-lt"/>
              </a:rPr>
              <a:t> </a:t>
            </a:r>
            <a:r>
              <a:rPr lang="en-GB" sz="4800" b="0" i="0" dirty="0" err="1">
                <a:effectLst/>
                <a:latin typeface="+mn-lt"/>
              </a:rPr>
              <a:t>fôr</a:t>
            </a:r>
            <a:r>
              <a:rPr lang="en-GB" sz="4800" b="0" i="0" dirty="0">
                <a:effectLst/>
                <a:latin typeface="+mn-lt"/>
              </a:rPr>
              <a:t>,</a:t>
            </a:r>
            <a:br>
              <a:rPr lang="en-GB" sz="4800" b="0" i="0" dirty="0">
                <a:effectLst/>
                <a:latin typeface="+mn-lt"/>
              </a:rPr>
            </a:br>
            <a:r>
              <a:rPr lang="en-GB" sz="4800" b="0" i="0" dirty="0">
                <a:effectLst/>
                <a:latin typeface="+mn-lt"/>
              </a:rPr>
              <a:t>ac o </a:t>
            </a:r>
            <a:r>
              <a:rPr lang="en-GB" sz="4800" b="0" i="0" dirty="0" err="1">
                <a:effectLst/>
                <a:latin typeface="+mn-lt"/>
              </a:rPr>
              <a:t>afon</a:t>
            </a:r>
            <a:r>
              <a:rPr lang="en-GB" sz="4800" b="0" i="0" dirty="0">
                <a:effectLst/>
                <a:latin typeface="+mn-lt"/>
              </a:rPr>
              <a:t> </a:t>
            </a:r>
            <a:r>
              <a:rPr lang="en-GB" sz="4800" b="0" i="0" dirty="0" err="1">
                <a:effectLst/>
                <a:latin typeface="+mn-lt"/>
              </a:rPr>
              <a:t>Ewffrates</a:t>
            </a:r>
            <a:r>
              <a:rPr lang="en-GB" sz="4800" b="0" i="0" dirty="0">
                <a:effectLst/>
                <a:latin typeface="+mn-lt"/>
              </a:rPr>
              <a:t> </a:t>
            </a:r>
            <a:r>
              <a:rPr lang="en-GB" sz="4800" b="0" i="0" dirty="0" err="1">
                <a:effectLst/>
                <a:latin typeface="+mn-lt"/>
              </a:rPr>
              <a:t>i</a:t>
            </a:r>
            <a:r>
              <a:rPr lang="en-GB" sz="4800" b="0" i="0" dirty="0">
                <a:effectLst/>
                <a:latin typeface="+mn-lt"/>
              </a:rPr>
              <a:t> ben </a:t>
            </a:r>
            <a:r>
              <a:rPr lang="en-GB" sz="4800" b="0" i="0" dirty="0" err="1">
                <a:effectLst/>
                <a:latin typeface="+mn-lt"/>
              </a:rPr>
              <a:t>draw'r</a:t>
            </a:r>
            <a:r>
              <a:rPr lang="en-GB" sz="4800" b="0" i="0" dirty="0">
                <a:effectLst/>
                <a:latin typeface="+mn-lt"/>
              </a:rPr>
              <a:t> </a:t>
            </a:r>
            <a:r>
              <a:rPr lang="en-GB" sz="4800" b="0" i="0" dirty="0" err="1">
                <a:effectLst/>
                <a:latin typeface="+mn-lt"/>
              </a:rPr>
              <a:t>byd</a:t>
            </a:r>
            <a:r>
              <a:rPr lang="en-GB" sz="4800" b="0" i="0" dirty="0">
                <a:effectLst/>
                <a:latin typeface="+mn-lt"/>
              </a:rPr>
              <a:t>!</a:t>
            </a:r>
            <a:endParaRPr lang="en-US" sz="4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0099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What is Palm Sunday and what is its significance? – Church News">
            <a:extLst>
              <a:ext uri="{FF2B5EF4-FFF2-40B4-BE49-F238E27FC236}">
                <a16:creationId xmlns:a16="http://schemas.microsoft.com/office/drawing/2014/main" id="{72F7B370-4778-1E6C-6E1F-C275084DC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r="29568" b="8942"/>
          <a:stretch>
            <a:fillRect/>
          </a:stretch>
        </p:blipFill>
        <p:spPr bwMode="auto">
          <a:xfrm>
            <a:off x="3522468" y="10"/>
            <a:ext cx="86695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4104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B97A7-E0DE-FA02-BC09-2B2476C42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15" y="1102497"/>
            <a:ext cx="5121476" cy="1124712"/>
          </a:xfrm>
        </p:spPr>
        <p:txBody>
          <a:bodyPr anchor="b">
            <a:normAutofit/>
          </a:bodyPr>
          <a:lstStyle/>
          <a:p>
            <a:r>
              <a:rPr lang="en-US" sz="3600" dirty="0" err="1">
                <a:solidFill>
                  <a:schemeClr val="bg1"/>
                </a:solidFill>
              </a:rPr>
              <a:t>Darlleniad</a:t>
            </a:r>
            <a:r>
              <a:rPr lang="en-US" sz="3600" dirty="0">
                <a:solidFill>
                  <a:schemeClr val="bg1"/>
                </a:solidFill>
              </a:rPr>
              <a:t>: </a:t>
            </a:r>
            <a:r>
              <a:rPr lang="en-US" sz="3600" dirty="0" err="1">
                <a:solidFill>
                  <a:schemeClr val="bg1"/>
                </a:solidFill>
              </a:rPr>
              <a:t>Ioan</a:t>
            </a:r>
            <a:r>
              <a:rPr lang="en-US" sz="3600" dirty="0">
                <a:solidFill>
                  <a:schemeClr val="bg1"/>
                </a:solidFill>
              </a:rPr>
              <a:t> 12:12-19</a:t>
            </a:r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738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C3DE5-9F2B-1AC0-8069-61D5253B2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Cerdd</a:t>
            </a:r>
            <a:r>
              <a:rPr lang="en-US" dirty="0"/>
              <a:t> </a:t>
            </a:r>
            <a:r>
              <a:rPr lang="en-US" dirty="0" err="1"/>
              <a:t>Eurig</a:t>
            </a:r>
            <a:r>
              <a:rPr lang="en-US" dirty="0"/>
              <a:t> Salisbury</a:t>
            </a:r>
          </a:p>
        </p:txBody>
      </p:sp>
      <p:pic>
        <p:nvPicPr>
          <p:cNvPr id="4" name="pump_y_pasg_1_-__sul_y_blodau (1080p)" descr="pump_y_pasg_1_-__sul_y_blodau (1080p)">
            <a:hlinkClick r:id="" action="ppaction://media"/>
            <a:extLst>
              <a:ext uri="{FF2B5EF4-FFF2-40B4-BE49-F238E27FC236}">
                <a16:creationId xmlns:a16="http://schemas.microsoft.com/office/drawing/2014/main" id="{14D4386B-019B-0A47-A3D8-60794DA44F7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275" cy="6858000"/>
          </a:xfrm>
        </p:spPr>
      </p:pic>
    </p:spTree>
    <p:extLst>
      <p:ext uri="{BB962C8B-B14F-4D97-AF65-F5344CB8AC3E}">
        <p14:creationId xmlns:p14="http://schemas.microsoft.com/office/powerpoint/2010/main" val="2951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Is Palm Sunday and What Does it Have to Do with Easter?">
            <a:extLst>
              <a:ext uri="{FF2B5EF4-FFF2-40B4-BE49-F238E27FC236}">
                <a16:creationId xmlns:a16="http://schemas.microsoft.com/office/drawing/2014/main" id="{63D5B404-C7FC-72F2-3DA5-219EC8138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r="-1" b="-1"/>
          <a:stretch>
            <a:fillRect/>
          </a:stretch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792CF0-AC6E-171F-48F0-1F1487EFD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980" y="-1367181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000" dirty="0" err="1">
                <a:solidFill>
                  <a:srgbClr val="FFFFFF"/>
                </a:solidFill>
              </a:rPr>
              <a:t>Gweddi</a:t>
            </a:r>
            <a:endParaRPr lang="en-US" sz="8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12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631C6-38A8-C3D3-CE96-2243BE03B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2549525"/>
            <a:ext cx="11607800" cy="1325563"/>
          </a:xfrm>
        </p:spPr>
        <p:txBody>
          <a:bodyPr>
            <a:normAutofit fontScale="90000"/>
          </a:bodyPr>
          <a:lstStyle/>
          <a:p>
            <a:r>
              <a:rPr lang="en-GB" sz="6000" b="0" i="0" baseline="30000" dirty="0">
                <a:solidFill>
                  <a:srgbClr val="1E1E1E"/>
                </a:solidFill>
                <a:effectLst/>
                <a:latin typeface="Rustica"/>
              </a:rPr>
              <a:t>3</a:t>
            </a:r>
            <a: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  <a:t>Pwy a </a:t>
            </a:r>
            <a:r>
              <a:rPr lang="en-GB" sz="6000" b="0" i="0" dirty="0" err="1">
                <a:solidFill>
                  <a:srgbClr val="1E1E1E"/>
                </a:solidFill>
                <a:effectLst/>
                <a:latin typeface="Rustica"/>
              </a:rPr>
              <a:t>esgyn</a:t>
            </a:r>
            <a: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  <a:t> </a:t>
            </a:r>
            <a:r>
              <a:rPr lang="en-GB" sz="6000" b="0" i="0" dirty="0" err="1">
                <a:solidFill>
                  <a:srgbClr val="1E1E1E"/>
                </a:solidFill>
                <a:effectLst/>
                <a:latin typeface="Rustica"/>
              </a:rPr>
              <a:t>i</a:t>
            </a:r>
            <a: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  <a:t> </a:t>
            </a:r>
            <a:r>
              <a:rPr lang="en-GB" sz="6000" b="0" i="0" dirty="0" err="1">
                <a:solidFill>
                  <a:srgbClr val="1E1E1E"/>
                </a:solidFill>
                <a:effectLst/>
                <a:latin typeface="Rustica"/>
              </a:rPr>
              <a:t>fynydd</a:t>
            </a:r>
            <a: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  <a:t> </a:t>
            </a:r>
            <a:r>
              <a:rPr lang="en-GB" sz="6000" b="0" i="0" dirty="0" err="1">
                <a:solidFill>
                  <a:srgbClr val="1E1E1E"/>
                </a:solidFill>
                <a:effectLst/>
                <a:latin typeface="Rustica"/>
              </a:rPr>
              <a:t>yr</a:t>
            </a:r>
            <a: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  <a:t> ARGLWYDD</a:t>
            </a:r>
            <a:b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</a:br>
            <a: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  <a:t>a </a:t>
            </a:r>
            <a:r>
              <a:rPr lang="en-GB" sz="6000" b="0" i="0" dirty="0" err="1">
                <a:solidFill>
                  <a:srgbClr val="1E1E1E"/>
                </a:solidFill>
                <a:effectLst/>
                <a:latin typeface="Rustica"/>
              </a:rPr>
              <a:t>phwy</a:t>
            </a:r>
            <a: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  <a:t> a </a:t>
            </a:r>
            <a:r>
              <a:rPr lang="en-GB" sz="6000" b="0" i="0" dirty="0" err="1">
                <a:solidFill>
                  <a:srgbClr val="1E1E1E"/>
                </a:solidFill>
                <a:effectLst/>
                <a:latin typeface="Rustica"/>
              </a:rPr>
              <a:t>saif</a:t>
            </a:r>
            <a: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  <a:t> </a:t>
            </a:r>
            <a:r>
              <a:rPr lang="en-GB" sz="6000" b="0" i="0" dirty="0" err="1">
                <a:solidFill>
                  <a:srgbClr val="1E1E1E"/>
                </a:solidFill>
                <a:effectLst/>
                <a:latin typeface="Rustica"/>
              </a:rPr>
              <a:t>yn</a:t>
            </a:r>
            <a: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  <a:t> </a:t>
            </a:r>
            <a:r>
              <a:rPr lang="en-GB" sz="6000" b="0" i="0" dirty="0" err="1">
                <a:solidFill>
                  <a:srgbClr val="1E1E1E"/>
                </a:solidFill>
                <a:effectLst/>
                <a:latin typeface="Rustica"/>
              </a:rPr>
              <a:t>ei</a:t>
            </a:r>
            <a: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  <a:t> le </a:t>
            </a:r>
            <a:r>
              <a:rPr lang="en-GB" sz="6000" b="0" i="0" dirty="0" err="1">
                <a:solidFill>
                  <a:srgbClr val="1E1E1E"/>
                </a:solidFill>
                <a:effectLst/>
                <a:latin typeface="Rustica"/>
              </a:rPr>
              <a:t>sanctaidd</a:t>
            </a:r>
            <a: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  <a:t>?</a:t>
            </a:r>
            <a:b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</a:br>
            <a:b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</a:br>
            <a:r>
              <a:rPr lang="en-GB" sz="6000" b="0" i="0" baseline="30000" dirty="0">
                <a:solidFill>
                  <a:srgbClr val="FF0000"/>
                </a:solidFill>
                <a:effectLst/>
                <a:latin typeface="Rustica"/>
              </a:rPr>
              <a:t>4</a:t>
            </a:r>
            <a: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  <a:t>Y </a:t>
            </a:r>
            <a:r>
              <a:rPr lang="en-GB" sz="6000" b="0" i="0" dirty="0" err="1">
                <a:solidFill>
                  <a:srgbClr val="FF0000"/>
                </a:solidFill>
                <a:effectLst/>
                <a:latin typeface="Rustica"/>
              </a:rPr>
              <a:t>glân</a:t>
            </a:r>
            <a: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  <a:t> </a:t>
            </a:r>
            <a:r>
              <a:rPr lang="en-GB" sz="6000" b="0" i="0" dirty="0" err="1">
                <a:solidFill>
                  <a:srgbClr val="FF0000"/>
                </a:solidFill>
                <a:effectLst/>
                <a:latin typeface="Rustica"/>
              </a:rPr>
              <a:t>ei</a:t>
            </a:r>
            <a: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  <a:t> </a:t>
            </a:r>
            <a:r>
              <a:rPr lang="en-GB" sz="6000" b="0" i="0" dirty="0" err="1">
                <a:solidFill>
                  <a:srgbClr val="FF0000"/>
                </a:solidFill>
                <a:effectLst/>
                <a:latin typeface="Rustica"/>
              </a:rPr>
              <a:t>ddwylo</a:t>
            </a:r>
            <a: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  <a:t> </a:t>
            </a:r>
            <a:r>
              <a:rPr lang="en-GB" sz="6000" b="0" i="0" dirty="0" err="1">
                <a:solidFill>
                  <a:srgbClr val="FF0000"/>
                </a:solidFill>
                <a:effectLst/>
                <a:latin typeface="Rustica"/>
              </a:rPr>
              <a:t>a'r</a:t>
            </a:r>
            <a: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  <a:t> </a:t>
            </a:r>
            <a:r>
              <a:rPr lang="en-GB" sz="6000" b="0" i="0" dirty="0" err="1">
                <a:solidFill>
                  <a:srgbClr val="FF0000"/>
                </a:solidFill>
                <a:effectLst/>
                <a:latin typeface="Rustica"/>
              </a:rPr>
              <a:t>pur</a:t>
            </a:r>
            <a: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  <a:t> o </a:t>
            </a:r>
            <a:r>
              <a:rPr lang="en-GB" sz="6000" b="0" i="0" dirty="0" err="1">
                <a:solidFill>
                  <a:srgbClr val="FF0000"/>
                </a:solidFill>
                <a:effectLst/>
                <a:latin typeface="Rustica"/>
              </a:rPr>
              <a:t>galon</a:t>
            </a:r>
            <a: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  <a:t>,</a:t>
            </a:r>
            <a:b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</a:br>
            <a:r>
              <a:rPr lang="en-GB" sz="6000" b="0" i="0" dirty="0" err="1">
                <a:solidFill>
                  <a:srgbClr val="FF0000"/>
                </a:solidFill>
                <a:effectLst/>
                <a:latin typeface="Rustica"/>
              </a:rPr>
              <a:t>yr</a:t>
            </a:r>
            <a: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  <a:t> un </a:t>
            </a:r>
            <a:r>
              <a:rPr lang="en-GB" sz="6000" b="0" i="0" dirty="0" err="1">
                <a:solidFill>
                  <a:srgbClr val="FF0000"/>
                </a:solidFill>
                <a:effectLst/>
                <a:latin typeface="Rustica"/>
              </a:rPr>
              <a:t>sydd</a:t>
            </a:r>
            <a: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  <a:t> </a:t>
            </a:r>
            <a:r>
              <a:rPr lang="en-GB" sz="6000" b="0" i="0" dirty="0" err="1">
                <a:solidFill>
                  <a:srgbClr val="FF0000"/>
                </a:solidFill>
                <a:effectLst/>
                <a:latin typeface="Rustica"/>
              </a:rPr>
              <a:t>heb</a:t>
            </a:r>
            <a: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  <a:t> </a:t>
            </a:r>
            <a:r>
              <a:rPr lang="en-GB" sz="6000" b="0" i="0" dirty="0" err="1">
                <a:solidFill>
                  <a:srgbClr val="FF0000"/>
                </a:solidFill>
                <a:effectLst/>
                <a:latin typeface="Rustica"/>
              </a:rPr>
              <a:t>osod</a:t>
            </a:r>
            <a: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  <a:t> </a:t>
            </a:r>
            <a:r>
              <a:rPr lang="en-GB" sz="6000" b="0" i="0" dirty="0" err="1">
                <a:solidFill>
                  <a:srgbClr val="FF0000"/>
                </a:solidFill>
                <a:effectLst/>
                <a:latin typeface="Rustica"/>
              </a:rPr>
              <a:t>ei</a:t>
            </a:r>
            <a: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  <a:t> </a:t>
            </a:r>
            <a:r>
              <a:rPr lang="en-GB" sz="6000" b="0" i="0" dirty="0" err="1">
                <a:solidFill>
                  <a:srgbClr val="FF0000"/>
                </a:solidFill>
                <a:effectLst/>
                <a:latin typeface="Rustica"/>
              </a:rPr>
              <a:t>feddwl</a:t>
            </a:r>
            <a: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  <a:t> </a:t>
            </a:r>
            <a:r>
              <a:rPr lang="en-GB" sz="6000" b="0" i="0" dirty="0" err="1">
                <a:solidFill>
                  <a:srgbClr val="FF0000"/>
                </a:solidFill>
                <a:effectLst/>
                <a:latin typeface="Rustica"/>
              </a:rPr>
              <a:t>ar</a:t>
            </a:r>
            <a: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  <a:t> </a:t>
            </a:r>
            <a:r>
              <a:rPr lang="en-GB" sz="6000" b="0" i="0" dirty="0" err="1">
                <a:solidFill>
                  <a:srgbClr val="FF0000"/>
                </a:solidFill>
                <a:effectLst/>
                <a:latin typeface="Rustica"/>
              </a:rPr>
              <a:t>dwyll</a:t>
            </a:r>
            <a:b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</a:br>
            <a: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  <a:t>a </a:t>
            </a:r>
            <a:r>
              <a:rPr lang="en-GB" sz="6000" b="0" i="0" dirty="0" err="1">
                <a:solidFill>
                  <a:srgbClr val="FF0000"/>
                </a:solidFill>
                <a:effectLst/>
                <a:latin typeface="Rustica"/>
              </a:rPr>
              <a:t>heb</a:t>
            </a:r>
            <a: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  <a:t> </a:t>
            </a:r>
            <a:r>
              <a:rPr lang="en-GB" sz="6000" b="0" i="0" dirty="0" err="1">
                <a:solidFill>
                  <a:srgbClr val="FF0000"/>
                </a:solidFill>
                <a:effectLst/>
                <a:latin typeface="Rustica"/>
              </a:rPr>
              <a:t>dyngu'n</a:t>
            </a:r>
            <a: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  <a:t> </a:t>
            </a:r>
            <a:r>
              <a:rPr lang="en-GB" sz="6000" b="0" i="0" dirty="0" err="1">
                <a:solidFill>
                  <a:srgbClr val="FF0000"/>
                </a:solidFill>
                <a:effectLst/>
                <a:latin typeface="Rustica"/>
              </a:rPr>
              <a:t>gelwyddog</a:t>
            </a:r>
            <a: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  <a:t>.</a:t>
            </a:r>
            <a:br>
              <a:rPr lang="en-GB" b="0" i="0" dirty="0">
                <a:solidFill>
                  <a:srgbClr val="1E1E1E"/>
                </a:solidFill>
                <a:effectLst/>
                <a:latin typeface="Rustica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0356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70173-083F-73B5-C86A-8276E6AC7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542832"/>
            <a:ext cx="10515600" cy="1325563"/>
          </a:xfrm>
        </p:spPr>
        <p:txBody>
          <a:bodyPr>
            <a:noAutofit/>
          </a:bodyPr>
          <a:lstStyle/>
          <a:p>
            <a:r>
              <a:rPr lang="en-US" sz="4800" b="1" dirty="0">
                <a:effectLst/>
                <a:latin typeface="+mn-lt"/>
                <a:ea typeface="Times New Roman" panose="02020603050405020304" pitchFamily="18" charset="0"/>
              </a:rPr>
              <a:t>360</a:t>
            </a:r>
            <a:br>
              <a:rPr lang="en-GB" sz="4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Pwy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sy’n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dod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i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 Salem </a:t>
            </a: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dref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?</a:t>
            </a:r>
            <a:br>
              <a:rPr lang="en-GB" sz="4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Iesu’n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Llywydd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br>
              <a:rPr lang="en-GB" sz="4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taenwn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ar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ei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lwybrau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ef</a:t>
            </a:r>
            <a:br>
              <a:rPr lang="en-GB" sz="4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gangau’r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palmwydd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;</a:t>
            </a:r>
            <a:br>
              <a:rPr lang="en-GB" sz="4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rhoddwn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iddo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barch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 a </a:t>
            </a: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chlod</a:t>
            </a:r>
            <a:br>
              <a:rPr lang="en-GB" sz="4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mewn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 Hosanna;</a:t>
            </a:r>
            <a:br>
              <a:rPr lang="en-GB" sz="4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atom </a:t>
            </a: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ni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mae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heddiw’n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dod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 -</a:t>
            </a:r>
            <a:br>
              <a:rPr lang="en-GB" sz="4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Halelwia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br>
              <a:rPr lang="en-GB" sz="4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dirty="0">
                <a:effectLst/>
                <a:latin typeface="+mn-lt"/>
                <a:ea typeface="Times New Roman" panose="02020603050405020304" pitchFamily="18" charset="0"/>
              </a:rPr>
              <a:t> </a:t>
            </a:r>
            <a:br>
              <a:rPr lang="en-GB" dirty="0">
                <a:effectLst/>
                <a:latin typeface="+mn-lt"/>
                <a:ea typeface="Times New Roman" panose="02020603050405020304" pitchFamily="18" charset="0"/>
              </a:rPr>
            </a:br>
            <a:endParaRPr lang="en-US" sz="8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16867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E0820-F55D-9B05-DBA8-9E3A2CF47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4501" y="359684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5300" dirty="0" err="1">
                <a:effectLst/>
                <a:latin typeface="+mn-lt"/>
                <a:ea typeface="Times New Roman" panose="02020603050405020304" pitchFamily="18" charset="0"/>
              </a:rPr>
              <a:t>Pwy</a:t>
            </a:r>
            <a:r>
              <a:rPr lang="en-US" sz="53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5300" dirty="0" err="1">
                <a:effectLst/>
                <a:latin typeface="+mn-lt"/>
                <a:ea typeface="Times New Roman" panose="02020603050405020304" pitchFamily="18" charset="0"/>
              </a:rPr>
              <a:t>sy’n</a:t>
            </a:r>
            <a:r>
              <a:rPr lang="en-US" sz="53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5300" dirty="0" err="1">
                <a:effectLst/>
                <a:latin typeface="+mn-lt"/>
                <a:ea typeface="Times New Roman" panose="02020603050405020304" pitchFamily="18" charset="0"/>
              </a:rPr>
              <a:t>dod</a:t>
            </a:r>
            <a:r>
              <a:rPr lang="en-US" sz="53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5300" dirty="0" err="1">
                <a:effectLst/>
                <a:latin typeface="+mn-lt"/>
                <a:ea typeface="Times New Roman" panose="02020603050405020304" pitchFamily="18" charset="0"/>
              </a:rPr>
              <a:t>drwy</a:t>
            </a:r>
            <a:r>
              <a:rPr lang="en-US" sz="53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5300" dirty="0" err="1">
                <a:effectLst/>
                <a:latin typeface="+mn-lt"/>
                <a:ea typeface="Times New Roman" panose="02020603050405020304" pitchFamily="18" charset="0"/>
              </a:rPr>
              <a:t>byrth</a:t>
            </a:r>
            <a:r>
              <a:rPr lang="en-US" sz="5300" dirty="0">
                <a:effectLst/>
                <a:latin typeface="+mn-lt"/>
                <a:ea typeface="Times New Roman" panose="02020603050405020304" pitchFamily="18" charset="0"/>
              </a:rPr>
              <a:t> y </a:t>
            </a:r>
            <a:r>
              <a:rPr lang="en-US" sz="5300" dirty="0" err="1">
                <a:effectLst/>
                <a:latin typeface="+mn-lt"/>
                <a:ea typeface="Times New Roman" panose="02020603050405020304" pitchFamily="18" charset="0"/>
              </a:rPr>
              <a:t>bedd</a:t>
            </a:r>
            <a:br>
              <a:rPr lang="en-GB" sz="53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5300" dirty="0" err="1">
                <a:effectLst/>
                <a:latin typeface="+mn-lt"/>
                <a:ea typeface="Times New Roman" panose="02020603050405020304" pitchFamily="18" charset="0"/>
              </a:rPr>
              <a:t>yn</a:t>
            </a:r>
            <a:r>
              <a:rPr lang="en-US" sz="53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5300" dirty="0" err="1">
                <a:effectLst/>
                <a:latin typeface="+mn-lt"/>
                <a:ea typeface="Times New Roman" panose="02020603050405020304" pitchFamily="18" charset="0"/>
              </a:rPr>
              <a:t>orchfygwr</a:t>
            </a:r>
            <a:r>
              <a:rPr lang="en-US" sz="5300" dirty="0">
                <a:effectLst/>
                <a:latin typeface="+mn-lt"/>
                <a:ea typeface="Times New Roman" panose="02020603050405020304" pitchFamily="18" charset="0"/>
              </a:rPr>
              <a:t>?</a:t>
            </a:r>
            <a:br>
              <a:rPr lang="en-GB" sz="53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5300" dirty="0" err="1">
                <a:effectLst/>
                <a:latin typeface="+mn-lt"/>
                <a:ea typeface="Times New Roman" panose="02020603050405020304" pitchFamily="18" charset="0"/>
              </a:rPr>
              <a:t>Iesu</a:t>
            </a:r>
            <a:r>
              <a:rPr lang="en-US" sz="5300" dirty="0">
                <a:effectLst/>
                <a:latin typeface="+mn-lt"/>
                <a:ea typeface="Times New Roman" panose="02020603050405020304" pitchFamily="18" charset="0"/>
              </a:rPr>
              <a:t> Grist, </a:t>
            </a:r>
            <a:r>
              <a:rPr lang="en-US" sz="5300" dirty="0" err="1">
                <a:effectLst/>
                <a:latin typeface="+mn-lt"/>
                <a:ea typeface="Times New Roman" panose="02020603050405020304" pitchFamily="18" charset="0"/>
              </a:rPr>
              <a:t>Tywysog</a:t>
            </a:r>
            <a:r>
              <a:rPr lang="en-US" sz="53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5300" dirty="0" err="1">
                <a:effectLst/>
                <a:latin typeface="+mn-lt"/>
                <a:ea typeface="Times New Roman" panose="02020603050405020304" pitchFamily="18" charset="0"/>
              </a:rPr>
              <a:t>hedd</a:t>
            </a:r>
            <a:r>
              <a:rPr lang="en-US" sz="5300" dirty="0">
                <a:effectLst/>
                <a:latin typeface="+mn-lt"/>
                <a:ea typeface="Times New Roman" panose="02020603050405020304" pitchFamily="18" charset="0"/>
              </a:rPr>
              <a:t>,</a:t>
            </a:r>
            <a:br>
              <a:rPr lang="en-GB" sz="53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5300" dirty="0" err="1">
                <a:effectLst/>
                <a:latin typeface="+mn-lt"/>
                <a:ea typeface="Times New Roman" panose="02020603050405020304" pitchFamily="18" charset="0"/>
              </a:rPr>
              <a:t>ein</a:t>
            </a:r>
            <a:r>
              <a:rPr lang="en-US" sz="53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5300" dirty="0" err="1">
                <a:effectLst/>
                <a:latin typeface="+mn-lt"/>
                <a:ea typeface="Times New Roman" panose="02020603050405020304" pitchFamily="18" charset="0"/>
              </a:rPr>
              <a:t>Gwaredwr</a:t>
            </a:r>
            <a:r>
              <a:rPr lang="en-US" sz="5300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br>
              <a:rPr lang="en-GB" sz="53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5300" dirty="0" err="1">
                <a:effectLst/>
                <a:latin typeface="+mn-lt"/>
                <a:ea typeface="Times New Roman" panose="02020603050405020304" pitchFamily="18" charset="0"/>
              </a:rPr>
              <a:t>mae</a:t>
            </a:r>
            <a:r>
              <a:rPr lang="en-US" sz="53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5300" dirty="0" err="1">
                <a:effectLst/>
                <a:latin typeface="+mn-lt"/>
                <a:ea typeface="Times New Roman" panose="02020603050405020304" pitchFamily="18" charset="0"/>
              </a:rPr>
              <a:t>ei</a:t>
            </a:r>
            <a:r>
              <a:rPr lang="en-US" sz="53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5300" dirty="0" err="1">
                <a:effectLst/>
                <a:latin typeface="+mn-lt"/>
                <a:ea typeface="Times New Roman" panose="02020603050405020304" pitchFamily="18" charset="0"/>
              </a:rPr>
              <a:t>fryd</a:t>
            </a:r>
            <a:r>
              <a:rPr lang="en-US" sz="53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5300" dirty="0" err="1">
                <a:effectLst/>
                <a:latin typeface="+mn-lt"/>
                <a:ea typeface="Times New Roman" panose="02020603050405020304" pitchFamily="18" charset="0"/>
              </a:rPr>
              <a:t>ar</a:t>
            </a:r>
            <a:r>
              <a:rPr lang="en-US" sz="53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5300" dirty="0" err="1">
                <a:effectLst/>
                <a:latin typeface="+mn-lt"/>
                <a:ea typeface="Times New Roman" panose="02020603050405020304" pitchFamily="18" charset="0"/>
              </a:rPr>
              <a:t>wella’r</a:t>
            </a:r>
            <a:r>
              <a:rPr lang="en-US" sz="53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5300" dirty="0" err="1">
                <a:effectLst/>
                <a:latin typeface="+mn-lt"/>
                <a:ea typeface="Times New Roman" panose="02020603050405020304" pitchFamily="18" charset="0"/>
              </a:rPr>
              <a:t>byd</a:t>
            </a:r>
            <a:br>
              <a:rPr lang="en-GB" sz="53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5300" dirty="0" err="1">
                <a:effectLst/>
                <a:latin typeface="+mn-lt"/>
                <a:ea typeface="Times New Roman" panose="02020603050405020304" pitchFamily="18" charset="0"/>
              </a:rPr>
              <a:t>o’i</a:t>
            </a:r>
            <a:r>
              <a:rPr lang="en-US" sz="53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5300" dirty="0" err="1">
                <a:effectLst/>
                <a:latin typeface="+mn-lt"/>
                <a:ea typeface="Times New Roman" panose="02020603050405020304" pitchFamily="18" charset="0"/>
              </a:rPr>
              <a:t>ddoluriau</a:t>
            </a:r>
            <a:r>
              <a:rPr lang="en-US" sz="5300" dirty="0">
                <a:effectLst/>
                <a:latin typeface="+mn-lt"/>
                <a:ea typeface="Times New Roman" panose="02020603050405020304" pitchFamily="18" charset="0"/>
              </a:rPr>
              <a:t>;</a:t>
            </a:r>
            <a:br>
              <a:rPr lang="en-GB" sz="53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5300" dirty="0" err="1">
                <a:effectLst/>
                <a:latin typeface="+mn-lt"/>
                <a:ea typeface="Times New Roman" panose="02020603050405020304" pitchFamily="18" charset="0"/>
              </a:rPr>
              <a:t>rhoddwn</a:t>
            </a:r>
            <a:r>
              <a:rPr lang="en-US" sz="53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5300" dirty="0" err="1">
                <a:effectLst/>
                <a:latin typeface="+mn-lt"/>
                <a:ea typeface="Times New Roman" panose="02020603050405020304" pitchFamily="18" charset="0"/>
              </a:rPr>
              <a:t>iddo</a:t>
            </a:r>
            <a:r>
              <a:rPr lang="en-US" sz="53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5300" dirty="0" err="1">
                <a:effectLst/>
                <a:latin typeface="+mn-lt"/>
                <a:ea typeface="Times New Roman" panose="02020603050405020304" pitchFamily="18" charset="0"/>
              </a:rPr>
              <a:t>oll</a:t>
            </a:r>
            <a:r>
              <a:rPr lang="en-US" sz="53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5300" dirty="0" err="1">
                <a:effectLst/>
                <a:latin typeface="+mn-lt"/>
                <a:ea typeface="Times New Roman" panose="02020603050405020304" pitchFamily="18" charset="0"/>
              </a:rPr>
              <a:t>ynghyd</a:t>
            </a:r>
            <a:br>
              <a:rPr lang="en-GB" sz="53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5300" dirty="0" err="1">
                <a:effectLst/>
                <a:latin typeface="+mn-lt"/>
                <a:ea typeface="Times New Roman" panose="02020603050405020304" pitchFamily="18" charset="0"/>
              </a:rPr>
              <a:t>ein</a:t>
            </a:r>
            <a:r>
              <a:rPr lang="en-US" sz="53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5300" dirty="0" err="1">
                <a:effectLst/>
                <a:latin typeface="+mn-lt"/>
                <a:ea typeface="Times New Roman" panose="02020603050405020304" pitchFamily="18" charset="0"/>
              </a:rPr>
              <a:t>calonnau</a:t>
            </a:r>
            <a:r>
              <a:rPr lang="en-US" sz="53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br>
              <a:rPr lang="en-GB" sz="53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5300" dirty="0">
                <a:effectLst/>
                <a:latin typeface="+mn-lt"/>
                <a:ea typeface="Times New Roman" panose="02020603050405020304" pitchFamily="18" charset="0"/>
              </a:rPr>
              <a:t> </a:t>
            </a:r>
            <a:br>
              <a:rPr lang="en-GB" sz="530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en-GB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8579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B7C81-47B7-3FFE-841B-596165019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76621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Er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i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holl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delynau’r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nef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ei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glodfori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,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hyfryd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iddo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ef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yw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llef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plant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yn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moli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dewch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â’r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palmwydd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dewch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â’r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gân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byth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i’r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Iesu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,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unwn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gyda’r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dyrfa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lân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i’w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foliannu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br>
              <a:rPr lang="en-GB" sz="49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{ELFED, 1860-1953}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04791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1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What is Palm Sunday and what is its significance? – Church News">
            <a:extLst>
              <a:ext uri="{FF2B5EF4-FFF2-40B4-BE49-F238E27FC236}">
                <a16:creationId xmlns:a16="http://schemas.microsoft.com/office/drawing/2014/main" id="{FBA5F19F-2145-CF4B-4D71-4E2BB100A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3" r="35356" b="5808"/>
          <a:stretch>
            <a:fillRect/>
          </a:stretch>
        </p:blipFill>
        <p:spPr bwMode="auto">
          <a:xfrm>
            <a:off x="3522468" y="10"/>
            <a:ext cx="86695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3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C200ED-C9D1-13B1-0195-9BB46020AD8F}"/>
              </a:ext>
            </a:extLst>
          </p:cNvPr>
          <p:cNvSpPr txBox="1"/>
          <p:nvPr/>
        </p:nvSpPr>
        <p:spPr>
          <a:xfrm>
            <a:off x="369949" y="2687014"/>
            <a:ext cx="74872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0" i="0" u="none" strike="noStrike" dirty="0">
                <a:solidFill>
                  <a:schemeClr val="bg1"/>
                </a:solidFill>
                <a:effectLst/>
                <a:latin typeface="Inter"/>
              </a:rPr>
              <a:t>‘</a:t>
            </a:r>
            <a:r>
              <a:rPr lang="en-GB" sz="4400" b="0" i="0" u="none" strike="noStrike" dirty="0" err="1">
                <a:solidFill>
                  <a:schemeClr val="bg1"/>
                </a:solidFill>
                <a:effectLst/>
                <a:latin typeface="Inter"/>
              </a:rPr>
              <a:t>Wele</a:t>
            </a:r>
            <a:r>
              <a:rPr lang="en-GB" sz="4400" b="0" i="0" u="none" strike="noStrike" dirty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en-GB" sz="4400" b="0" i="0" u="none" strike="noStrike" dirty="0" err="1">
                <a:solidFill>
                  <a:schemeClr val="bg1"/>
                </a:solidFill>
                <a:effectLst/>
                <a:latin typeface="Inter"/>
              </a:rPr>
              <a:t>dy</a:t>
            </a:r>
            <a:r>
              <a:rPr lang="en-GB" sz="4400" b="0" i="0" u="none" strike="noStrike" dirty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en-GB" sz="4400" b="0" i="0" u="none" strike="noStrike" dirty="0" err="1">
                <a:solidFill>
                  <a:schemeClr val="bg1"/>
                </a:solidFill>
                <a:effectLst/>
                <a:latin typeface="Inter"/>
              </a:rPr>
              <a:t>frenin</a:t>
            </a:r>
            <a:r>
              <a:rPr lang="en-GB" sz="4400" b="0" i="0" u="none" strike="noStrike" dirty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en-GB" sz="4400" b="0" i="0" u="none" strike="noStrike" dirty="0" err="1">
                <a:solidFill>
                  <a:schemeClr val="bg1"/>
                </a:solidFill>
                <a:effectLst/>
                <a:latin typeface="Inter"/>
              </a:rPr>
              <a:t>yn</a:t>
            </a:r>
            <a:r>
              <a:rPr lang="en-GB" sz="4400" b="0" i="0" u="none" strike="noStrike" dirty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en-GB" sz="4400" b="0" i="0" u="none" strike="noStrike" dirty="0" err="1">
                <a:solidFill>
                  <a:schemeClr val="bg1"/>
                </a:solidFill>
                <a:effectLst/>
                <a:latin typeface="Inter"/>
              </a:rPr>
              <a:t>dod</a:t>
            </a:r>
            <a:r>
              <a:rPr lang="en-GB" sz="4400" b="0" i="0" u="none" strike="noStrike" dirty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en-GB" sz="4400" b="0" i="0" u="none" strike="noStrike" dirty="0" err="1">
                <a:solidFill>
                  <a:schemeClr val="bg1"/>
                </a:solidFill>
                <a:effectLst/>
                <a:latin typeface="Inter"/>
              </a:rPr>
              <a:t>atat</a:t>
            </a:r>
            <a:r>
              <a:rPr lang="en-GB" sz="4400" b="0" i="0" u="none" strike="noStrike" dirty="0">
                <a:solidFill>
                  <a:schemeClr val="bg1"/>
                </a:solidFill>
                <a:effectLst/>
                <a:latin typeface="Inter"/>
              </a:rPr>
              <a:t>’</a:t>
            </a:r>
          </a:p>
          <a:p>
            <a:r>
              <a:rPr lang="en-GB" sz="2800" i="1" dirty="0" err="1">
                <a:solidFill>
                  <a:schemeClr val="bg1"/>
                </a:solidFill>
                <a:latin typeface="Inter"/>
              </a:rPr>
              <a:t>Sechareia</a:t>
            </a:r>
            <a:r>
              <a:rPr lang="en-GB" sz="2800" i="1" dirty="0">
                <a:solidFill>
                  <a:schemeClr val="bg1"/>
                </a:solidFill>
                <a:latin typeface="Inter"/>
              </a:rPr>
              <a:t> 9:9</a:t>
            </a:r>
            <a:endParaRPr lang="en-US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2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What is Palm Sunday and what is its significance? – Church News">
            <a:extLst>
              <a:ext uri="{FF2B5EF4-FFF2-40B4-BE49-F238E27FC236}">
                <a16:creationId xmlns:a16="http://schemas.microsoft.com/office/drawing/2014/main" id="{D31D1800-9813-35A5-95C3-42C1BA9A0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5" r="35364" b="2657"/>
          <a:stretch>
            <a:fillRect/>
          </a:stretch>
        </p:blipFill>
        <p:spPr bwMode="auto">
          <a:xfrm>
            <a:off x="3522468" y="10"/>
            <a:ext cx="86695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FE130C-71F1-04EF-6717-C1C59D5D0459}"/>
              </a:ext>
            </a:extLst>
          </p:cNvPr>
          <p:cNvSpPr txBox="1"/>
          <p:nvPr/>
        </p:nvSpPr>
        <p:spPr>
          <a:xfrm>
            <a:off x="477980" y="1122363"/>
            <a:ext cx="727537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200" i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LLAWENHAU CYN GWELD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7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700" b="0" i="0" dirty="0">
              <a:solidFill>
                <a:schemeClr val="bg1"/>
              </a:solidFill>
              <a:effectLst/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0" i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‘</a:t>
            </a:r>
            <a:r>
              <a:rPr lang="en-US" sz="5200" b="1" i="1" dirty="0" err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Llawenha'n</a:t>
            </a:r>
            <a:r>
              <a:rPr lang="en-US" sz="5200" b="0" i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5200" b="0" i="0" dirty="0" err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fawr</a:t>
            </a:r>
            <a:r>
              <a:rPr lang="en-US" sz="5200" b="0" i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…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0" i="0" dirty="0" err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bloeddia'n</a:t>
            </a:r>
            <a:r>
              <a:rPr lang="en-US" sz="5200" b="0" i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5200" b="0" i="0" dirty="0" err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uchel</a:t>
            </a:r>
            <a:r>
              <a:rPr lang="en-US" sz="5200" b="0" i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…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0" i="0" dirty="0" err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Wele</a:t>
            </a:r>
            <a:r>
              <a:rPr lang="en-US" sz="5200" b="0" i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5200" b="0" i="0" dirty="0" err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dy</a:t>
            </a:r>
            <a:r>
              <a:rPr lang="en-US" sz="5200" b="0" i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5200" b="0" i="0" dirty="0" err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frenin</a:t>
            </a:r>
            <a:r>
              <a:rPr lang="en-US" sz="5200" b="0" i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5200" b="0" i="0" dirty="0" err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yn</a:t>
            </a:r>
            <a:r>
              <a:rPr lang="en-US" sz="5200" b="0" i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5200" b="0" i="0" dirty="0" err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dod</a:t>
            </a:r>
            <a:r>
              <a:rPr lang="en-US" sz="5200" b="0" i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5200" b="0" i="0" dirty="0" err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atat</a:t>
            </a:r>
            <a:r>
              <a:rPr lang="en-US" sz="5200" b="0" i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’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i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Sechareia</a:t>
            </a:r>
            <a:r>
              <a:rPr lang="en-US" sz="3100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9:9</a:t>
            </a:r>
            <a:endParaRPr lang="en-US" sz="3100" b="0" i="1" dirty="0">
              <a:solidFill>
                <a:schemeClr val="bg1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1149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What is Palm Sunday and what is its significance? – Church News">
            <a:extLst>
              <a:ext uri="{FF2B5EF4-FFF2-40B4-BE49-F238E27FC236}">
                <a16:creationId xmlns:a16="http://schemas.microsoft.com/office/drawing/2014/main" id="{E910C049-FB59-C046-75B6-3008EBC21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35364"/>
          <a:stretch>
            <a:fillRect/>
          </a:stretch>
        </p:blipFill>
        <p:spPr bwMode="auto">
          <a:xfrm>
            <a:off x="3522468" y="10"/>
            <a:ext cx="86695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E123D2-880C-E978-1275-8D127483E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1122363"/>
            <a:ext cx="6056169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4800" b="1" i="0" dirty="0">
                <a:solidFill>
                  <a:schemeClr val="bg1"/>
                </a:solidFill>
                <a:effectLst/>
              </a:rPr>
              <a:t>NEGES BERSONOL</a:t>
            </a:r>
            <a:br>
              <a:rPr lang="en-US" sz="2600" b="1" i="0" dirty="0">
                <a:solidFill>
                  <a:schemeClr val="bg1"/>
                </a:solidFill>
                <a:effectLst/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b="0" i="0" dirty="0">
                <a:solidFill>
                  <a:schemeClr val="bg1"/>
                </a:solidFill>
                <a:effectLst/>
              </a:rPr>
            </a:br>
            <a:r>
              <a:rPr lang="en-US" sz="4000" b="0" i="0" dirty="0">
                <a:solidFill>
                  <a:schemeClr val="bg1"/>
                </a:solidFill>
                <a:effectLst/>
              </a:rPr>
              <a:t>‘</a:t>
            </a:r>
            <a:r>
              <a:rPr lang="en-US" sz="4000" b="0" i="0" dirty="0" err="1">
                <a:solidFill>
                  <a:schemeClr val="bg1"/>
                </a:solidFill>
                <a:effectLst/>
              </a:rPr>
              <a:t>Wele</a:t>
            </a:r>
            <a:r>
              <a:rPr lang="en-US" sz="40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</a:rPr>
              <a:t>dy</a:t>
            </a:r>
            <a:r>
              <a:rPr lang="en-US" sz="40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4000" b="0" i="0" dirty="0" err="1">
                <a:solidFill>
                  <a:schemeClr val="bg1"/>
                </a:solidFill>
                <a:effectLst/>
              </a:rPr>
              <a:t>frenin</a:t>
            </a:r>
            <a:r>
              <a:rPr lang="en-US" sz="40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4000" b="0" i="0" dirty="0" err="1">
                <a:solidFill>
                  <a:schemeClr val="bg1"/>
                </a:solidFill>
                <a:effectLst/>
              </a:rPr>
              <a:t>yn</a:t>
            </a:r>
            <a:r>
              <a:rPr lang="en-US" sz="40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4000" b="0" i="0" dirty="0" err="1">
                <a:solidFill>
                  <a:schemeClr val="bg1"/>
                </a:solidFill>
                <a:effectLst/>
              </a:rPr>
              <a:t>dod</a:t>
            </a:r>
            <a:r>
              <a:rPr lang="en-US" sz="40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4000" b="0" i="0" dirty="0" err="1">
                <a:solidFill>
                  <a:schemeClr val="bg1"/>
                </a:solidFill>
                <a:effectLst/>
              </a:rPr>
              <a:t>atat</a:t>
            </a:r>
            <a:r>
              <a:rPr lang="en-US" sz="4000" b="0" i="0" dirty="0">
                <a:solidFill>
                  <a:schemeClr val="bg1"/>
                </a:solidFill>
                <a:effectLst/>
              </a:rPr>
              <a:t>’</a:t>
            </a:r>
            <a:br>
              <a:rPr lang="en-US" sz="2600" b="0" i="0" dirty="0">
                <a:solidFill>
                  <a:schemeClr val="bg1"/>
                </a:solidFill>
                <a:effectLst/>
              </a:rPr>
            </a:br>
            <a:r>
              <a:rPr lang="en-US" sz="2600" i="1" dirty="0" err="1">
                <a:solidFill>
                  <a:schemeClr val="bg1"/>
                </a:solidFill>
              </a:rPr>
              <a:t>Sechareia</a:t>
            </a:r>
            <a:r>
              <a:rPr lang="en-US" sz="2600" i="1" dirty="0">
                <a:solidFill>
                  <a:schemeClr val="bg1"/>
                </a:solidFill>
              </a:rPr>
              <a:t> 9:9’</a:t>
            </a:r>
            <a:br>
              <a:rPr lang="en-US" sz="2600" b="0" i="1" dirty="0">
                <a:solidFill>
                  <a:schemeClr val="bg1"/>
                </a:solidFill>
                <a:effectLst/>
              </a:rPr>
            </a:b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90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What is Palm Sunday and what is its significance? – Church News">
            <a:extLst>
              <a:ext uri="{FF2B5EF4-FFF2-40B4-BE49-F238E27FC236}">
                <a16:creationId xmlns:a16="http://schemas.microsoft.com/office/drawing/2014/main" id="{2B6A61A8-FFD6-E8E3-F83F-82FF3D46A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35364"/>
          <a:stretch>
            <a:fillRect/>
          </a:stretch>
        </p:blipFill>
        <p:spPr bwMode="auto">
          <a:xfrm>
            <a:off x="3522468" y="10"/>
            <a:ext cx="86695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BB5B0A-DB6F-48D4-7371-19561A353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34" y="-544680"/>
            <a:ext cx="8227869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BRENIN I YMDDIRIED YNDDO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9C9D3E-D139-638C-5D31-8F0B0849802E}"/>
              </a:ext>
            </a:extLst>
          </p:cNvPr>
          <p:cNvSpPr txBox="1"/>
          <p:nvPr/>
        </p:nvSpPr>
        <p:spPr>
          <a:xfrm>
            <a:off x="344734" y="3004401"/>
            <a:ext cx="790585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solidFill>
                  <a:schemeClr val="bg1"/>
                </a:solidFill>
                <a:effectLst/>
              </a:rPr>
              <a:t>‘</a:t>
            </a:r>
            <a:r>
              <a:rPr lang="en-US" sz="4000" b="0" i="0" dirty="0" err="1">
                <a:solidFill>
                  <a:schemeClr val="bg1"/>
                </a:solidFill>
                <a:effectLst/>
              </a:rPr>
              <a:t>Wele</a:t>
            </a:r>
            <a:r>
              <a:rPr lang="en-US" sz="40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</a:rPr>
              <a:t>dy</a:t>
            </a:r>
            <a:r>
              <a:rPr lang="en-US" sz="4000" dirty="0">
                <a:solidFill>
                  <a:schemeClr val="bg1"/>
                </a:solidFill>
                <a:effectLst/>
              </a:rPr>
              <a:t> </a:t>
            </a:r>
            <a:r>
              <a:rPr lang="en-US" sz="4000" b="0" i="0" dirty="0" err="1">
                <a:solidFill>
                  <a:schemeClr val="bg1"/>
                </a:solidFill>
                <a:effectLst/>
              </a:rPr>
              <a:t>frenin</a:t>
            </a:r>
            <a:r>
              <a:rPr lang="en-US" sz="40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4000" b="0" i="0" dirty="0" err="1">
                <a:solidFill>
                  <a:schemeClr val="bg1"/>
                </a:solidFill>
                <a:effectLst/>
              </a:rPr>
              <a:t>yn</a:t>
            </a:r>
            <a:r>
              <a:rPr lang="en-US" sz="40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4000" b="0" i="0" dirty="0" err="1">
                <a:solidFill>
                  <a:schemeClr val="bg1"/>
                </a:solidFill>
                <a:effectLst/>
              </a:rPr>
              <a:t>dod</a:t>
            </a:r>
            <a:r>
              <a:rPr lang="en-US" sz="40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4000" b="0" i="0" dirty="0" err="1">
                <a:solidFill>
                  <a:schemeClr val="bg1"/>
                </a:solidFill>
                <a:effectLst/>
              </a:rPr>
              <a:t>atat</a:t>
            </a:r>
            <a:endParaRPr lang="en-US" sz="4000" b="0" i="0" dirty="0">
              <a:solidFill>
                <a:schemeClr val="bg1"/>
              </a:solidFill>
              <a:effectLst/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a </a:t>
            </a:r>
            <a:r>
              <a:rPr lang="en-US" sz="4000" b="1" i="1" dirty="0" err="1">
                <a:solidFill>
                  <a:schemeClr val="bg1"/>
                </a:solidFill>
              </a:rPr>
              <a:t>buddugoliaeth</a:t>
            </a:r>
            <a:r>
              <a:rPr lang="en-US" sz="4000" dirty="0">
                <a:solidFill>
                  <a:schemeClr val="bg1"/>
                </a:solidFill>
              </a:rPr>
              <a:t> a </a:t>
            </a:r>
            <a:r>
              <a:rPr lang="en-US" sz="4000" dirty="0" err="1">
                <a:solidFill>
                  <a:schemeClr val="bg1"/>
                </a:solidFill>
              </a:rPr>
              <a:t>gwaredigaeth</a:t>
            </a:r>
            <a:r>
              <a:rPr lang="en-US" sz="4000" b="0" i="0" dirty="0">
                <a:solidFill>
                  <a:schemeClr val="bg1"/>
                </a:solidFill>
                <a:effectLst/>
              </a:rPr>
              <a:t>’</a:t>
            </a:r>
            <a:br>
              <a:rPr lang="en-US" sz="4000" b="0" i="0" dirty="0">
                <a:solidFill>
                  <a:schemeClr val="bg1"/>
                </a:solidFill>
                <a:effectLst/>
              </a:rPr>
            </a:br>
            <a:r>
              <a:rPr lang="en-US" sz="2800" i="1" dirty="0" err="1">
                <a:solidFill>
                  <a:schemeClr val="bg1"/>
                </a:solidFill>
              </a:rPr>
              <a:t>Sechareia</a:t>
            </a:r>
            <a:r>
              <a:rPr lang="en-US" sz="2800" i="1" dirty="0">
                <a:solidFill>
                  <a:schemeClr val="bg1"/>
                </a:solidFill>
              </a:rPr>
              <a:t> 9:9’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9533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What is Palm Sunday and what is its significance? – Church News">
            <a:extLst>
              <a:ext uri="{FF2B5EF4-FFF2-40B4-BE49-F238E27FC236}">
                <a16:creationId xmlns:a16="http://schemas.microsoft.com/office/drawing/2014/main" id="{013D533E-D863-C723-7825-08A91AE94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35364"/>
          <a:stretch>
            <a:fillRect/>
          </a:stretch>
        </p:blipFill>
        <p:spPr bwMode="auto">
          <a:xfrm>
            <a:off x="3522468" y="10"/>
            <a:ext cx="86695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0FF61-C00E-CA88-6E4F-EAADA030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605" y="2944853"/>
            <a:ext cx="885818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300" dirty="0">
                <a:solidFill>
                  <a:schemeClr val="bg1"/>
                </a:solidFill>
              </a:rPr>
              <a:t>GOSTYNGEIDDRWYDD Y BRENIN</a:t>
            </a:r>
            <a:br>
              <a:rPr lang="en-US" sz="4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r>
              <a:rPr lang="en-GB" dirty="0" err="1">
                <a:solidFill>
                  <a:schemeClr val="bg1"/>
                </a:solidFill>
              </a:rPr>
              <a:t>Wele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dy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frenin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yn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dod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atat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err="1">
                <a:solidFill>
                  <a:schemeClr val="bg1"/>
                </a:solidFill>
              </a:rPr>
              <a:t>â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buddugoliaeth</a:t>
            </a:r>
            <a:r>
              <a:rPr lang="en-GB" dirty="0">
                <a:solidFill>
                  <a:schemeClr val="bg1"/>
                </a:solidFill>
              </a:rPr>
              <a:t> a </a:t>
            </a:r>
            <a:r>
              <a:rPr lang="en-GB" dirty="0" err="1">
                <a:solidFill>
                  <a:schemeClr val="bg1"/>
                </a:solidFill>
              </a:rPr>
              <a:t>gwaredigaeth</a:t>
            </a:r>
            <a:r>
              <a:rPr lang="en-GB" dirty="0">
                <a:solidFill>
                  <a:schemeClr val="bg1"/>
                </a:solidFill>
              </a:rPr>
              <a:t>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err="1">
                <a:solidFill>
                  <a:schemeClr val="bg1"/>
                </a:solidFill>
              </a:rPr>
              <a:t>yn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b="1" i="1" dirty="0" err="1">
                <a:solidFill>
                  <a:schemeClr val="bg1"/>
                </a:solidFill>
              </a:rPr>
              <a:t>ostyngedig</a:t>
            </a:r>
            <a:r>
              <a:rPr lang="en-GB" dirty="0">
                <a:solidFill>
                  <a:schemeClr val="bg1"/>
                </a:solidFill>
              </a:rPr>
              <a:t> ac </a:t>
            </a:r>
            <a:r>
              <a:rPr lang="en-GB" dirty="0" err="1">
                <a:solidFill>
                  <a:schemeClr val="bg1"/>
                </a:solidFill>
              </a:rPr>
              <a:t>yn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marchogaeth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ar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asyn</a:t>
            </a:r>
            <a:r>
              <a:rPr lang="en-GB" dirty="0">
                <a:solidFill>
                  <a:schemeClr val="bg1"/>
                </a:solidFill>
              </a:rPr>
              <a:t>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err="1">
                <a:solidFill>
                  <a:schemeClr val="bg1"/>
                </a:solidFill>
              </a:rPr>
              <a:t>ar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ebol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dirty="0" err="1">
                <a:solidFill>
                  <a:schemeClr val="bg1"/>
                </a:solidFill>
              </a:rPr>
              <a:t>llwdn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asen</a:t>
            </a:r>
            <a:r>
              <a:rPr lang="en-GB" dirty="0">
                <a:solidFill>
                  <a:schemeClr val="bg1"/>
                </a:solidFill>
              </a:rPr>
              <a:t>.’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sz="2700" i="1" dirty="0" err="1">
                <a:solidFill>
                  <a:schemeClr val="bg1"/>
                </a:solidFill>
              </a:rPr>
              <a:t>Sechareia</a:t>
            </a:r>
            <a:r>
              <a:rPr lang="en-GB" sz="2700" i="1" dirty="0">
                <a:solidFill>
                  <a:schemeClr val="bg1"/>
                </a:solidFill>
              </a:rPr>
              <a:t> 9:9</a:t>
            </a:r>
            <a:br>
              <a:rPr lang="en-GB" dirty="0">
                <a:solidFill>
                  <a:schemeClr val="bg1"/>
                </a:solidFill>
              </a:rPr>
            </a:b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16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What is Palm Sunday and what is its significance? – Church News">
            <a:extLst>
              <a:ext uri="{FF2B5EF4-FFF2-40B4-BE49-F238E27FC236}">
                <a16:creationId xmlns:a16="http://schemas.microsoft.com/office/drawing/2014/main" id="{BE273012-2D98-9910-B282-9145A22BF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35364"/>
          <a:stretch>
            <a:fillRect/>
          </a:stretch>
        </p:blipFill>
        <p:spPr bwMode="auto">
          <a:xfrm>
            <a:off x="3522468" y="10"/>
            <a:ext cx="86695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6E6323-3A8C-2421-709C-131DCFDAB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246" y="-544680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I GRYNHOI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70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What is Palm Sunday and what is its significance? – Church News">
            <a:extLst>
              <a:ext uri="{FF2B5EF4-FFF2-40B4-BE49-F238E27FC236}">
                <a16:creationId xmlns:a16="http://schemas.microsoft.com/office/drawing/2014/main" id="{8792174B-894E-4285-48E0-A938EF46F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35364"/>
          <a:stretch>
            <a:fillRect/>
          </a:stretch>
        </p:blipFill>
        <p:spPr bwMode="auto">
          <a:xfrm>
            <a:off x="3522468" y="10"/>
            <a:ext cx="86695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7394-5FC0-CB39-A047-E400834CD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29" y="-544680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EIN HYMATEB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81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D02BC-7F7A-E499-C613-182D628B6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2587625"/>
            <a:ext cx="11607800" cy="1325563"/>
          </a:xfrm>
        </p:spPr>
        <p:txBody>
          <a:bodyPr>
            <a:normAutofit fontScale="90000"/>
          </a:bodyPr>
          <a:lstStyle/>
          <a:p>
            <a:r>
              <a:rPr lang="en-GB" sz="6000" b="0" i="0" baseline="30000" dirty="0">
                <a:solidFill>
                  <a:srgbClr val="1E1E1E"/>
                </a:solidFill>
                <a:effectLst/>
                <a:latin typeface="Rustica"/>
              </a:rPr>
              <a:t>5</a:t>
            </a:r>
            <a: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  <a:t>Fe </a:t>
            </a:r>
            <a:r>
              <a:rPr lang="en-GB" sz="6000" b="0" i="0" dirty="0" err="1">
                <a:solidFill>
                  <a:srgbClr val="1E1E1E"/>
                </a:solidFill>
                <a:effectLst/>
                <a:latin typeface="Rustica"/>
              </a:rPr>
              <a:t>dderbyn</a:t>
            </a:r>
            <a: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  <a:t> </a:t>
            </a:r>
            <a:r>
              <a:rPr lang="en-GB" sz="6000" b="0" i="0" dirty="0" err="1">
                <a:solidFill>
                  <a:srgbClr val="1E1E1E"/>
                </a:solidFill>
                <a:effectLst/>
                <a:latin typeface="Rustica"/>
              </a:rPr>
              <a:t>fendith</a:t>
            </a:r>
            <a: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  <a:t> </a:t>
            </a:r>
            <a:r>
              <a:rPr lang="en-GB" sz="6000" b="0" i="0" dirty="0" err="1">
                <a:solidFill>
                  <a:srgbClr val="1E1E1E"/>
                </a:solidFill>
                <a:effectLst/>
                <a:latin typeface="Rustica"/>
              </a:rPr>
              <a:t>gan</a:t>
            </a:r>
            <a: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  <a:t> </a:t>
            </a:r>
            <a:r>
              <a:rPr lang="en-GB" sz="6000" b="0" i="0" dirty="0" err="1">
                <a:solidFill>
                  <a:srgbClr val="1E1E1E"/>
                </a:solidFill>
                <a:effectLst/>
                <a:latin typeface="Rustica"/>
              </a:rPr>
              <a:t>yr</a:t>
            </a:r>
            <a: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  <a:t> ARGLWYDD</a:t>
            </a:r>
            <a:b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</a:br>
            <a: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  <a:t>a </a:t>
            </a:r>
            <a:r>
              <a:rPr lang="en-GB" sz="6000" b="0" i="0" dirty="0" err="1">
                <a:solidFill>
                  <a:srgbClr val="1E1E1E"/>
                </a:solidFill>
                <a:effectLst/>
                <a:latin typeface="Rustica"/>
              </a:rPr>
              <a:t>chyfiawnder</a:t>
            </a:r>
            <a: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  <a:t> </a:t>
            </a:r>
            <a:r>
              <a:rPr lang="en-GB" sz="6000" b="0" i="0" dirty="0" err="1">
                <a:solidFill>
                  <a:srgbClr val="1E1E1E"/>
                </a:solidFill>
                <a:effectLst/>
                <a:latin typeface="Rustica"/>
              </a:rPr>
              <a:t>gan</a:t>
            </a:r>
            <a: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  <a:t> </a:t>
            </a:r>
            <a:r>
              <a:rPr lang="en-GB" sz="6000" b="0" i="0" dirty="0" err="1">
                <a:solidFill>
                  <a:srgbClr val="1E1E1E"/>
                </a:solidFill>
                <a:effectLst/>
                <a:latin typeface="Rustica"/>
              </a:rPr>
              <a:t>Dduw</a:t>
            </a:r>
            <a: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  <a:t> </a:t>
            </a:r>
            <a:r>
              <a:rPr lang="en-GB" sz="6000" b="0" i="0" dirty="0" err="1">
                <a:solidFill>
                  <a:srgbClr val="1E1E1E"/>
                </a:solidFill>
                <a:effectLst/>
                <a:latin typeface="Rustica"/>
              </a:rPr>
              <a:t>ei</a:t>
            </a:r>
            <a: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  <a:t> </a:t>
            </a:r>
            <a:r>
              <a:rPr lang="en-GB" sz="6000" b="0" i="0" dirty="0" err="1">
                <a:solidFill>
                  <a:srgbClr val="1E1E1E"/>
                </a:solidFill>
                <a:effectLst/>
                <a:latin typeface="Rustica"/>
              </a:rPr>
              <a:t>iachawdwriaeth</a:t>
            </a:r>
            <a: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  <a:t>.</a:t>
            </a:r>
            <a:b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</a:br>
            <a:b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</a:br>
            <a:r>
              <a:rPr lang="en-GB" sz="6000" b="0" i="0" u="sng" baseline="30000" dirty="0">
                <a:solidFill>
                  <a:srgbClr val="FF0000"/>
                </a:solidFill>
                <a:effectLst/>
                <a:latin typeface="Rustica"/>
                <a:hlinkClick r:id="rId2" tooltip="Click to view foot not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</a:t>
            </a:r>
            <a: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  <a:t>Dyma'r </a:t>
            </a:r>
            <a:r>
              <a:rPr lang="en-GB" sz="6000" b="0" i="0" dirty="0" err="1">
                <a:solidFill>
                  <a:srgbClr val="FF0000"/>
                </a:solidFill>
                <a:effectLst/>
                <a:latin typeface="Rustica"/>
              </a:rPr>
              <a:t>genhedlaeth</a:t>
            </a:r>
            <a: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  <a:t> </a:t>
            </a:r>
            <a:r>
              <a:rPr lang="en-GB" sz="6000" b="0" i="0" dirty="0" err="1">
                <a:solidFill>
                  <a:srgbClr val="FF0000"/>
                </a:solidFill>
                <a:effectLst/>
                <a:latin typeface="Rustica"/>
              </a:rPr>
              <a:t>sy'n</a:t>
            </a:r>
            <a: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  <a:t> </a:t>
            </a:r>
            <a:r>
              <a:rPr lang="en-GB" sz="6000" b="0" i="0" dirty="0" err="1">
                <a:solidFill>
                  <a:srgbClr val="FF0000"/>
                </a:solidFill>
                <a:effectLst/>
                <a:latin typeface="Rustica"/>
              </a:rPr>
              <a:t>ei</a:t>
            </a:r>
            <a: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  <a:t> </a:t>
            </a:r>
            <a:r>
              <a:rPr lang="en-GB" sz="6000" b="0" i="0" dirty="0" err="1">
                <a:solidFill>
                  <a:srgbClr val="FF0000"/>
                </a:solidFill>
                <a:effectLst/>
                <a:latin typeface="Rustica"/>
              </a:rPr>
              <a:t>geisio</a:t>
            </a:r>
            <a: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  <a:t>,</a:t>
            </a:r>
            <a:b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</a:br>
            <a:r>
              <a:rPr lang="en-GB" sz="6000" b="0" i="0" dirty="0" err="1">
                <a:solidFill>
                  <a:srgbClr val="FF0000"/>
                </a:solidFill>
                <a:effectLst/>
                <a:latin typeface="Rustica"/>
              </a:rPr>
              <a:t>sy'n</a:t>
            </a:r>
            <a: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  <a:t> </a:t>
            </a:r>
            <a:r>
              <a:rPr lang="en-GB" sz="6000" b="0" i="0" dirty="0" err="1">
                <a:solidFill>
                  <a:srgbClr val="FF0000"/>
                </a:solidFill>
                <a:effectLst/>
                <a:latin typeface="Rustica"/>
              </a:rPr>
              <a:t>ceisio</a:t>
            </a:r>
            <a: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  <a:t> </a:t>
            </a:r>
            <a:r>
              <a:rPr lang="en-GB" sz="6000" b="0" i="0" dirty="0" err="1">
                <a:solidFill>
                  <a:srgbClr val="FF0000"/>
                </a:solidFill>
                <a:effectLst/>
                <a:latin typeface="Rustica"/>
              </a:rPr>
              <a:t>wyneb</a:t>
            </a:r>
            <a: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  <a:t> </a:t>
            </a:r>
            <a:r>
              <a:rPr lang="en-GB" sz="6000" b="0" i="0" dirty="0" err="1">
                <a:solidFill>
                  <a:srgbClr val="FF0000"/>
                </a:solidFill>
                <a:effectLst/>
                <a:latin typeface="Rustica"/>
              </a:rPr>
              <a:t>Duw</a:t>
            </a:r>
            <a: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  <a:t> Jacob.</a:t>
            </a:r>
            <a:br>
              <a:rPr lang="en-GB" b="0" i="0" dirty="0">
                <a:solidFill>
                  <a:srgbClr val="1E1E1E"/>
                </a:solidFill>
                <a:effectLst/>
                <a:latin typeface="Rustica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8240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904A1-9782-5872-D6DC-69E84BE6E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016" y="3613759"/>
            <a:ext cx="10515600" cy="1325563"/>
          </a:xfrm>
        </p:spPr>
        <p:txBody>
          <a:bodyPr>
            <a:noAutofit/>
          </a:bodyPr>
          <a:lstStyle/>
          <a:p>
            <a:r>
              <a:rPr lang="en-US" sz="4800" b="1" dirty="0">
                <a:effectLst/>
                <a:latin typeface="+mn-lt"/>
                <a:ea typeface="Times New Roman" panose="02020603050405020304" pitchFamily="18" charset="0"/>
              </a:rPr>
              <a:t>252</a:t>
            </a:r>
            <a:br>
              <a:rPr lang="en-GB" sz="4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Rho </a:t>
            </a: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inni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weledigaeth</a:t>
            </a:r>
            <a:br>
              <a:rPr lang="en-GB" sz="4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Ar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dy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frenhiniaeth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 Di</a:t>
            </a:r>
            <a:br>
              <a:rPr lang="en-GB" sz="4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Sy’n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estyn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o’r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mynyddoedd</a:t>
            </a:r>
            <a:br>
              <a:rPr lang="en-GB" sz="4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Hyd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eithaf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tonnau’r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lli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;</a:t>
            </a:r>
            <a:br>
              <a:rPr lang="en-GB" sz="4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Ni </a:t>
            </a: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fynnwn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ni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ymostwng</a:t>
            </a:r>
            <a:br>
              <a:rPr lang="en-GB" sz="4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Yn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rhwysg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ein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gwamal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oes</a:t>
            </a:r>
            <a:br>
              <a:rPr lang="en-GB" sz="4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Ond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I’th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awdurdod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sanctaidd</a:t>
            </a:r>
            <a:br>
              <a:rPr lang="en-GB" sz="4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A </a:t>
            </a: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chyfraith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 Crist </a:t>
            </a: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a’i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+mn-lt"/>
                <a:ea typeface="Times New Roman" panose="02020603050405020304" pitchFamily="18" charset="0"/>
              </a:rPr>
              <a:t>groes</a:t>
            </a: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br>
              <a:rPr lang="en-GB" sz="4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 </a:t>
            </a:r>
            <a:br>
              <a:rPr lang="en-GB" sz="4800" dirty="0">
                <a:effectLst/>
                <a:latin typeface="+mn-lt"/>
                <a:ea typeface="Times New Roman" panose="02020603050405020304" pitchFamily="18" charset="0"/>
              </a:rPr>
            </a:br>
            <a:endParaRPr lang="en-US" sz="9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81927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EEE34-C06F-6BB2-38F3-B12A93CF4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31626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Gwisg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wisgoedd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dy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ogoniant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Sy’n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harddach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fil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na’r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wawr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,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A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thyred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i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feddiannu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Dy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etifeddiaeth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fawr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;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A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thywys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o’th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dosturi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,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Dylwythau’r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ddaear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las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O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grindir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llwm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anobaith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I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deyrnas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bur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dy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ras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en-GB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4118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8D2FB-A8B1-5EEF-589F-81EAF1C58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3120" y="241658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en-GB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Dy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eiddo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ydyw’r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Orsedd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O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oes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i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oes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o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hyd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;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Ni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syfl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ei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seiliau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cedyrn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Yn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nherfysg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gwyllt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y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byd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Pan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syrth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gorseddau’r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ddaear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I’r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llwch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yn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chwalfa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sarn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Bydd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gorsedd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dy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gyfamod</a:t>
            </a:r>
            <a:br>
              <a:rPr lang="en-GB" sz="44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4400" dirty="0" err="1">
                <a:effectLst/>
                <a:latin typeface="+mn-lt"/>
                <a:ea typeface="Times New Roman" panose="02020603050405020304" pitchFamily="18" charset="0"/>
              </a:rPr>
              <a:t>Yn</a:t>
            </a:r>
            <a:r>
              <a:rPr lang="en-US" sz="44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+mn-lt"/>
                <a:ea typeface="Times New Roman" panose="02020603050405020304" pitchFamily="18" charset="0"/>
              </a:rPr>
              <a:t>fywyd</a:t>
            </a:r>
            <a:r>
              <a:rPr lang="en-US" sz="4400" dirty="0">
                <a:effectLst/>
                <a:latin typeface="+mn-lt"/>
                <a:ea typeface="Times New Roman" panose="02020603050405020304" pitchFamily="18" charset="0"/>
              </a:rPr>
              <a:t> ac </a:t>
            </a:r>
            <a:r>
              <a:rPr lang="en-US" sz="4400" dirty="0" err="1">
                <a:effectLst/>
                <a:latin typeface="+mn-lt"/>
                <a:ea typeface="Times New Roman" panose="02020603050405020304" pitchFamily="18" charset="0"/>
              </a:rPr>
              <a:t>yn</a:t>
            </a:r>
            <a:r>
              <a:rPr lang="en-US" sz="44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+mn-lt"/>
                <a:ea typeface="Times New Roman" panose="02020603050405020304" pitchFamily="18" charset="0"/>
              </a:rPr>
              <a:t>farn</a:t>
            </a:r>
            <a:r>
              <a:rPr lang="en-US" sz="44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br>
              <a:rPr lang="en-GB" sz="44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{AMANWY, 1882-1953} 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41945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What Is Palm Sunday and What Does it Have to Do with Easter?">
            <a:extLst>
              <a:ext uri="{FF2B5EF4-FFF2-40B4-BE49-F238E27FC236}">
                <a16:creationId xmlns:a16="http://schemas.microsoft.com/office/drawing/2014/main" id="{61754EC0-C906-87FE-2BB0-EED31B94B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r="-1" b="-1"/>
          <a:stretch>
            <a:fillRect/>
          </a:stretch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B5999D-1DA7-A4CB-0E31-E645E20A6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551" y="-1068039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b="1" dirty="0">
                <a:solidFill>
                  <a:srgbClr val="FFFFFF"/>
                </a:solidFill>
              </a:rPr>
              <a:t>Y </a:t>
            </a:r>
            <a:r>
              <a:rPr lang="en-US" sz="6600" b="1" dirty="0" err="1">
                <a:solidFill>
                  <a:srgbClr val="FFFFFF"/>
                </a:solidFill>
              </a:rPr>
              <a:t>Fendith</a:t>
            </a:r>
            <a:endParaRPr lang="en-US" sz="6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16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E22A9A-3D2B-F9D2-5C24-6D3223E42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Diolch i Ti yr Hollalluog Dduw</a:t>
            </a:r>
            <a:b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am yr Efengyl Sanctaidd</a:t>
            </a:r>
            <a:b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Halelwia, Amen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92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What Is Palm Sunday and What Does it Have to Do with Easter?">
            <a:extLst>
              <a:ext uri="{FF2B5EF4-FFF2-40B4-BE49-F238E27FC236}">
                <a16:creationId xmlns:a16="http://schemas.microsoft.com/office/drawing/2014/main" id="{1A7B2918-4245-432A-C17E-EB915A88B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r="-1" b="-1"/>
          <a:stretch>
            <a:fillRect/>
          </a:stretch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6BB734-9348-38A0-3D06-51FD1546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Y </a:t>
            </a:r>
            <a:r>
              <a:rPr lang="en-US" sz="6000" dirty="0" err="1">
                <a:solidFill>
                  <a:srgbClr val="FFFFFF"/>
                </a:solidFill>
              </a:rPr>
              <a:t>Fendith</a:t>
            </a:r>
            <a:endParaRPr lang="en-US" sz="6000" dirty="0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A68B09-4103-7F6F-C1A7-05EB0F10C9C2}"/>
              </a:ext>
            </a:extLst>
          </p:cNvPr>
          <p:cNvSpPr txBox="1"/>
          <p:nvPr/>
        </p:nvSpPr>
        <p:spPr>
          <a:xfrm>
            <a:off x="4987636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043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What Is Palm Sunday and What Does it Have to Do with Easter?">
            <a:extLst>
              <a:ext uri="{FF2B5EF4-FFF2-40B4-BE49-F238E27FC236}">
                <a16:creationId xmlns:a16="http://schemas.microsoft.com/office/drawing/2014/main" id="{B6B0CEEC-B0C0-4AA3-085F-7B3A5A6D96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r="-1" b="-1"/>
          <a:stretch>
            <a:fillRect/>
          </a:stretch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1CBF78-D284-167B-D5E1-8107F106AB86}"/>
              </a:ext>
            </a:extLst>
          </p:cNvPr>
          <p:cNvSpPr txBox="1"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Diolch am eich cwmni</a:t>
            </a:r>
            <a:br>
              <a:rPr lang="en-US" sz="60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6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Paned i bawb wedi’r oedfa</a:t>
            </a:r>
          </a:p>
        </p:txBody>
      </p:sp>
    </p:spTree>
    <p:extLst>
      <p:ext uri="{BB962C8B-B14F-4D97-AF65-F5344CB8AC3E}">
        <p14:creationId xmlns:p14="http://schemas.microsoft.com/office/powerpoint/2010/main" val="3932083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9CC55-FE7C-6C2F-AF01-2094FB8AB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651125"/>
            <a:ext cx="11811000" cy="1325563"/>
          </a:xfrm>
        </p:spPr>
        <p:txBody>
          <a:bodyPr>
            <a:noAutofit/>
          </a:bodyPr>
          <a:lstStyle/>
          <a:p>
            <a:r>
              <a:rPr lang="en-GB" sz="5400" b="0" i="0" baseline="30000" dirty="0">
                <a:solidFill>
                  <a:srgbClr val="1E1E1E"/>
                </a:solidFill>
                <a:effectLst/>
                <a:latin typeface="Rustica"/>
              </a:rPr>
              <a:t>7</a:t>
            </a:r>
            <a:r>
              <a:rPr lang="en-GB" sz="5400" b="0" i="0" dirty="0">
                <a:solidFill>
                  <a:srgbClr val="1E1E1E"/>
                </a:solidFill>
                <a:effectLst/>
                <a:latin typeface="Rustica"/>
              </a:rPr>
              <a:t>Codwch </a:t>
            </a:r>
            <a:r>
              <a:rPr lang="en-GB" sz="5400" b="0" i="0" dirty="0" err="1">
                <a:solidFill>
                  <a:srgbClr val="1E1E1E"/>
                </a:solidFill>
                <a:effectLst/>
                <a:latin typeface="Rustica"/>
              </a:rPr>
              <a:t>eich</a:t>
            </a:r>
            <a:r>
              <a:rPr lang="en-GB" sz="5400" b="0" i="0" dirty="0">
                <a:solidFill>
                  <a:srgbClr val="1E1E1E"/>
                </a:solidFill>
                <a:effectLst/>
                <a:latin typeface="Rustica"/>
              </a:rPr>
              <a:t> </a:t>
            </a:r>
            <a:r>
              <a:rPr lang="en-GB" sz="5400" b="0" i="0" dirty="0" err="1">
                <a:solidFill>
                  <a:srgbClr val="1E1E1E"/>
                </a:solidFill>
                <a:effectLst/>
                <a:latin typeface="Rustica"/>
              </a:rPr>
              <a:t>pennau</a:t>
            </a:r>
            <a:r>
              <a:rPr lang="en-GB" sz="5400" b="0" i="0" dirty="0">
                <a:solidFill>
                  <a:srgbClr val="1E1E1E"/>
                </a:solidFill>
                <a:effectLst/>
                <a:latin typeface="Rustica"/>
              </a:rPr>
              <a:t>, O </a:t>
            </a:r>
            <a:r>
              <a:rPr lang="en-GB" sz="5400" b="0" i="0" dirty="0" err="1">
                <a:solidFill>
                  <a:srgbClr val="1E1E1E"/>
                </a:solidFill>
                <a:effectLst/>
                <a:latin typeface="Rustica"/>
              </a:rPr>
              <a:t>byrth</a:t>
            </a:r>
            <a:r>
              <a:rPr lang="en-GB" sz="5400" b="0" i="0" dirty="0">
                <a:solidFill>
                  <a:srgbClr val="1E1E1E"/>
                </a:solidFill>
                <a:effectLst/>
                <a:latin typeface="Rustica"/>
              </a:rPr>
              <a:t>!</a:t>
            </a:r>
            <a:br>
              <a:rPr lang="en-GB" sz="5400" b="0" i="0" dirty="0">
                <a:solidFill>
                  <a:srgbClr val="1E1E1E"/>
                </a:solidFill>
                <a:effectLst/>
                <a:latin typeface="Rustica"/>
              </a:rPr>
            </a:br>
            <a:r>
              <a:rPr lang="en-GB" sz="5400" b="0" i="0" dirty="0" err="1">
                <a:solidFill>
                  <a:srgbClr val="1E1E1E"/>
                </a:solidFill>
                <a:effectLst/>
                <a:latin typeface="Rustica"/>
              </a:rPr>
              <a:t>Ymddyrchefwch</a:t>
            </a:r>
            <a:r>
              <a:rPr lang="en-GB" sz="5400" b="0" i="0" dirty="0">
                <a:solidFill>
                  <a:srgbClr val="1E1E1E"/>
                </a:solidFill>
                <a:effectLst/>
                <a:latin typeface="Rustica"/>
              </a:rPr>
              <a:t>, O </a:t>
            </a:r>
            <a:r>
              <a:rPr lang="en-GB" sz="5400" b="0" i="0" dirty="0" err="1">
                <a:solidFill>
                  <a:srgbClr val="1E1E1E"/>
                </a:solidFill>
                <a:effectLst/>
                <a:latin typeface="Rustica"/>
              </a:rPr>
              <a:t>ddrysau</a:t>
            </a:r>
            <a:r>
              <a:rPr lang="en-GB" sz="5400" b="0" i="0" dirty="0">
                <a:solidFill>
                  <a:srgbClr val="1E1E1E"/>
                </a:solidFill>
                <a:effectLst/>
                <a:latin typeface="Rustica"/>
              </a:rPr>
              <a:t> </a:t>
            </a:r>
            <a:r>
              <a:rPr lang="en-GB" sz="5400" b="0" i="0" dirty="0" err="1">
                <a:solidFill>
                  <a:srgbClr val="1E1E1E"/>
                </a:solidFill>
                <a:effectLst/>
                <a:latin typeface="Rustica"/>
              </a:rPr>
              <a:t>tragwyddol</a:t>
            </a:r>
            <a:r>
              <a:rPr lang="en-GB" sz="5400" b="0" i="0" dirty="0">
                <a:solidFill>
                  <a:srgbClr val="1E1E1E"/>
                </a:solidFill>
                <a:effectLst/>
                <a:latin typeface="Rustica"/>
              </a:rPr>
              <a:t>!</a:t>
            </a:r>
            <a:br>
              <a:rPr lang="en-GB" sz="5400" b="0" i="0" dirty="0">
                <a:solidFill>
                  <a:srgbClr val="1E1E1E"/>
                </a:solidFill>
                <a:effectLst/>
                <a:latin typeface="Rustica"/>
              </a:rPr>
            </a:br>
            <a:r>
              <a:rPr lang="en-GB" sz="5400" b="0" i="0" dirty="0" err="1">
                <a:solidFill>
                  <a:srgbClr val="1E1E1E"/>
                </a:solidFill>
                <a:effectLst/>
                <a:latin typeface="Rustica"/>
              </a:rPr>
              <a:t>i</a:t>
            </a:r>
            <a:r>
              <a:rPr lang="en-GB" sz="5400" b="0" i="0" dirty="0">
                <a:solidFill>
                  <a:srgbClr val="1E1E1E"/>
                </a:solidFill>
                <a:effectLst/>
                <a:latin typeface="Rustica"/>
              </a:rPr>
              <a:t> </a:t>
            </a:r>
            <a:r>
              <a:rPr lang="en-GB" sz="5400" b="0" i="0" dirty="0" err="1">
                <a:solidFill>
                  <a:srgbClr val="1E1E1E"/>
                </a:solidFill>
                <a:effectLst/>
                <a:latin typeface="Rustica"/>
              </a:rPr>
              <a:t>frenin</a:t>
            </a:r>
            <a:r>
              <a:rPr lang="en-GB" sz="5400" b="0" i="0" dirty="0">
                <a:solidFill>
                  <a:srgbClr val="1E1E1E"/>
                </a:solidFill>
                <a:effectLst/>
                <a:latin typeface="Rustica"/>
              </a:rPr>
              <a:t> y </a:t>
            </a:r>
            <a:r>
              <a:rPr lang="en-GB" sz="5400" b="0" i="0" dirty="0" err="1">
                <a:solidFill>
                  <a:srgbClr val="1E1E1E"/>
                </a:solidFill>
                <a:effectLst/>
                <a:latin typeface="Rustica"/>
              </a:rPr>
              <a:t>gogoniant</a:t>
            </a:r>
            <a:r>
              <a:rPr lang="en-GB" sz="5400" b="0" i="0" dirty="0">
                <a:solidFill>
                  <a:srgbClr val="1E1E1E"/>
                </a:solidFill>
                <a:effectLst/>
                <a:latin typeface="Rustica"/>
              </a:rPr>
              <a:t> </a:t>
            </a:r>
            <a:r>
              <a:rPr lang="en-GB" sz="5400" b="0" i="0" dirty="0" err="1">
                <a:solidFill>
                  <a:srgbClr val="1E1E1E"/>
                </a:solidFill>
                <a:effectLst/>
                <a:latin typeface="Rustica"/>
              </a:rPr>
              <a:t>ddod</a:t>
            </a:r>
            <a:r>
              <a:rPr lang="en-GB" sz="5400" b="0" i="0" dirty="0">
                <a:solidFill>
                  <a:srgbClr val="1E1E1E"/>
                </a:solidFill>
                <a:effectLst/>
                <a:latin typeface="Rustica"/>
              </a:rPr>
              <a:t> </a:t>
            </a:r>
            <a:r>
              <a:rPr lang="en-GB" sz="5400" b="0" i="0" dirty="0" err="1">
                <a:solidFill>
                  <a:srgbClr val="1E1E1E"/>
                </a:solidFill>
                <a:effectLst/>
                <a:latin typeface="Rustica"/>
              </a:rPr>
              <a:t>i</a:t>
            </a:r>
            <a:r>
              <a:rPr lang="en-GB" sz="5400" b="0" i="0" dirty="0">
                <a:solidFill>
                  <a:srgbClr val="1E1E1E"/>
                </a:solidFill>
                <a:effectLst/>
                <a:latin typeface="Rustica"/>
              </a:rPr>
              <a:t> </a:t>
            </a:r>
            <a:r>
              <a:rPr lang="en-GB" sz="5400" b="0" i="0" dirty="0" err="1">
                <a:solidFill>
                  <a:srgbClr val="1E1E1E"/>
                </a:solidFill>
                <a:effectLst/>
                <a:latin typeface="Rustica"/>
              </a:rPr>
              <a:t>mewn</a:t>
            </a:r>
            <a:r>
              <a:rPr lang="en-GB" sz="5400" b="0" i="0" dirty="0">
                <a:solidFill>
                  <a:srgbClr val="1E1E1E"/>
                </a:solidFill>
                <a:effectLst/>
                <a:latin typeface="Rustica"/>
              </a:rPr>
              <a:t>.</a:t>
            </a:r>
            <a:br>
              <a:rPr lang="en-GB" sz="5400" b="0" i="0" dirty="0">
                <a:solidFill>
                  <a:srgbClr val="1E1E1E"/>
                </a:solidFill>
                <a:effectLst/>
                <a:latin typeface="Rustica"/>
              </a:rPr>
            </a:br>
            <a:br>
              <a:rPr lang="en-GB" sz="5400" b="0" i="0" dirty="0">
                <a:solidFill>
                  <a:srgbClr val="1E1E1E"/>
                </a:solidFill>
                <a:effectLst/>
                <a:latin typeface="Rustica"/>
              </a:rPr>
            </a:br>
            <a:r>
              <a:rPr lang="en-GB" sz="5400" b="0" i="0" baseline="30000" dirty="0">
                <a:solidFill>
                  <a:srgbClr val="FF0000"/>
                </a:solidFill>
                <a:effectLst/>
                <a:latin typeface="Rustica"/>
              </a:rPr>
              <a:t>8</a:t>
            </a:r>
            <a:r>
              <a:rPr lang="en-GB" sz="5400" b="0" i="0" dirty="0">
                <a:solidFill>
                  <a:srgbClr val="FF0000"/>
                </a:solidFill>
                <a:effectLst/>
                <a:latin typeface="Rustica"/>
              </a:rPr>
              <a:t>Pwy </a:t>
            </a:r>
            <a:r>
              <a:rPr lang="en-GB" sz="5400" b="0" i="0" dirty="0" err="1">
                <a:solidFill>
                  <a:srgbClr val="FF0000"/>
                </a:solidFill>
                <a:effectLst/>
                <a:latin typeface="Rustica"/>
              </a:rPr>
              <a:t>yw'r</a:t>
            </a:r>
            <a:r>
              <a:rPr lang="en-GB" sz="5400" b="0" i="0" dirty="0">
                <a:solidFill>
                  <a:srgbClr val="FF0000"/>
                </a:solidFill>
                <a:effectLst/>
                <a:latin typeface="Rustica"/>
              </a:rPr>
              <a:t> </a:t>
            </a:r>
            <a:r>
              <a:rPr lang="en-GB" sz="5400" b="0" i="0" dirty="0" err="1">
                <a:solidFill>
                  <a:srgbClr val="FF0000"/>
                </a:solidFill>
                <a:effectLst/>
                <a:latin typeface="Rustica"/>
              </a:rPr>
              <a:t>brenin</a:t>
            </a:r>
            <a:r>
              <a:rPr lang="en-GB" sz="5400" b="0" i="0" dirty="0">
                <a:solidFill>
                  <a:srgbClr val="FF0000"/>
                </a:solidFill>
                <a:effectLst/>
                <a:latin typeface="Rustica"/>
              </a:rPr>
              <a:t> </a:t>
            </a:r>
            <a:r>
              <a:rPr lang="en-GB" sz="5400" b="0" i="0" dirty="0" err="1">
                <a:solidFill>
                  <a:srgbClr val="FF0000"/>
                </a:solidFill>
                <a:effectLst/>
                <a:latin typeface="Rustica"/>
              </a:rPr>
              <a:t>gogoniant</a:t>
            </a:r>
            <a:r>
              <a:rPr lang="en-GB" sz="5400" b="0" i="0" dirty="0">
                <a:solidFill>
                  <a:srgbClr val="FF0000"/>
                </a:solidFill>
                <a:effectLst/>
                <a:latin typeface="Rustica"/>
              </a:rPr>
              <a:t> </a:t>
            </a:r>
            <a:r>
              <a:rPr lang="en-GB" sz="5400" b="0" i="0" dirty="0" err="1">
                <a:solidFill>
                  <a:srgbClr val="FF0000"/>
                </a:solidFill>
                <a:effectLst/>
                <a:latin typeface="Rustica"/>
              </a:rPr>
              <a:t>hwn</a:t>
            </a:r>
            <a:r>
              <a:rPr lang="en-GB" sz="5400" b="0" i="0" dirty="0">
                <a:solidFill>
                  <a:srgbClr val="FF0000"/>
                </a:solidFill>
                <a:effectLst/>
                <a:latin typeface="Rustica"/>
              </a:rPr>
              <a:t>?</a:t>
            </a:r>
            <a:br>
              <a:rPr lang="en-GB" sz="5400" b="0" i="0" dirty="0">
                <a:solidFill>
                  <a:srgbClr val="FF0000"/>
                </a:solidFill>
                <a:effectLst/>
                <a:latin typeface="Rustica"/>
              </a:rPr>
            </a:br>
            <a:r>
              <a:rPr lang="en-GB" sz="5400" b="0" i="0" dirty="0" err="1">
                <a:solidFill>
                  <a:srgbClr val="FF0000"/>
                </a:solidFill>
                <a:effectLst/>
                <a:latin typeface="Rustica"/>
              </a:rPr>
              <a:t>Yr</a:t>
            </a:r>
            <a:r>
              <a:rPr lang="en-GB" sz="5400" b="0" i="0" dirty="0">
                <a:solidFill>
                  <a:srgbClr val="FF0000"/>
                </a:solidFill>
                <a:effectLst/>
                <a:latin typeface="Rustica"/>
              </a:rPr>
              <a:t> ARGLWYDD, </a:t>
            </a:r>
            <a:r>
              <a:rPr lang="en-GB" sz="5400" b="0" i="0" dirty="0" err="1">
                <a:solidFill>
                  <a:srgbClr val="FF0000"/>
                </a:solidFill>
                <a:effectLst/>
                <a:latin typeface="Rustica"/>
              </a:rPr>
              <a:t>cryf</a:t>
            </a:r>
            <a:r>
              <a:rPr lang="en-GB" sz="5400" b="0" i="0" dirty="0">
                <a:solidFill>
                  <a:srgbClr val="FF0000"/>
                </a:solidFill>
                <a:effectLst/>
                <a:latin typeface="Rustica"/>
              </a:rPr>
              <a:t> a </a:t>
            </a:r>
            <a:r>
              <a:rPr lang="en-GB" sz="5400" b="0" i="0" dirty="0" err="1">
                <a:solidFill>
                  <a:srgbClr val="FF0000"/>
                </a:solidFill>
                <a:effectLst/>
                <a:latin typeface="Rustica"/>
              </a:rPr>
              <a:t>chadarn</a:t>
            </a:r>
            <a:r>
              <a:rPr lang="en-GB" sz="5400" b="0" i="0" dirty="0">
                <a:solidFill>
                  <a:srgbClr val="FF0000"/>
                </a:solidFill>
                <a:effectLst/>
                <a:latin typeface="Rustica"/>
              </a:rPr>
              <a:t>,</a:t>
            </a:r>
            <a:br>
              <a:rPr lang="en-GB" sz="5400" b="0" i="0" dirty="0">
                <a:solidFill>
                  <a:srgbClr val="FF0000"/>
                </a:solidFill>
                <a:effectLst/>
                <a:latin typeface="Rustica"/>
              </a:rPr>
            </a:br>
            <a:r>
              <a:rPr lang="en-GB" sz="5400" b="0" i="0" dirty="0" err="1">
                <a:solidFill>
                  <a:srgbClr val="FF0000"/>
                </a:solidFill>
                <a:effectLst/>
                <a:latin typeface="Rustica"/>
              </a:rPr>
              <a:t>yr</a:t>
            </a:r>
            <a:r>
              <a:rPr lang="en-GB" sz="5400" b="0" i="0" dirty="0">
                <a:solidFill>
                  <a:srgbClr val="FF0000"/>
                </a:solidFill>
                <a:effectLst/>
                <a:latin typeface="Rustica"/>
              </a:rPr>
              <a:t> ARGLWYDD, </a:t>
            </a:r>
            <a:r>
              <a:rPr lang="en-GB" sz="5400" b="0" i="0" dirty="0" err="1">
                <a:solidFill>
                  <a:srgbClr val="FF0000"/>
                </a:solidFill>
                <a:effectLst/>
                <a:latin typeface="Rustica"/>
              </a:rPr>
              <a:t>cadarn</a:t>
            </a:r>
            <a:r>
              <a:rPr lang="en-GB" sz="5400" b="0" i="0" dirty="0">
                <a:solidFill>
                  <a:srgbClr val="FF0000"/>
                </a:solidFill>
                <a:effectLst/>
                <a:latin typeface="Rustica"/>
              </a:rPr>
              <a:t> </a:t>
            </a:r>
            <a:r>
              <a:rPr lang="en-GB" sz="5400" b="0" i="0" dirty="0" err="1">
                <a:solidFill>
                  <a:srgbClr val="FF0000"/>
                </a:solidFill>
                <a:effectLst/>
                <a:latin typeface="Rustica"/>
              </a:rPr>
              <a:t>mewn</a:t>
            </a:r>
            <a:r>
              <a:rPr lang="en-GB" sz="5400" b="0" i="0" dirty="0">
                <a:solidFill>
                  <a:srgbClr val="FF0000"/>
                </a:solidFill>
                <a:effectLst/>
                <a:latin typeface="Rustica"/>
              </a:rPr>
              <a:t> </a:t>
            </a:r>
            <a:r>
              <a:rPr lang="en-GB" sz="5400" b="0" i="0" dirty="0" err="1">
                <a:solidFill>
                  <a:srgbClr val="FF0000"/>
                </a:solidFill>
                <a:effectLst/>
                <a:latin typeface="Rustica"/>
              </a:rPr>
              <a:t>rhyfel</a:t>
            </a:r>
            <a:r>
              <a:rPr lang="en-GB" sz="5400" b="0" i="0" dirty="0">
                <a:solidFill>
                  <a:srgbClr val="FF0000"/>
                </a:solidFill>
                <a:effectLst/>
                <a:latin typeface="Rustica"/>
              </a:rPr>
              <a:t>.</a:t>
            </a:r>
            <a:br>
              <a:rPr lang="en-GB" b="0" i="0" dirty="0">
                <a:solidFill>
                  <a:srgbClr val="1E1E1E"/>
                </a:solidFill>
                <a:effectLst/>
                <a:latin typeface="Rustica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182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3223D-4A5B-26AA-4F69-752989C1E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3020218"/>
            <a:ext cx="11785600" cy="1325563"/>
          </a:xfrm>
        </p:spPr>
        <p:txBody>
          <a:bodyPr>
            <a:normAutofit fontScale="90000"/>
          </a:bodyPr>
          <a:lstStyle/>
          <a:p>
            <a:r>
              <a:rPr lang="en-GB" sz="6000" b="0" i="0" baseline="30000" dirty="0">
                <a:solidFill>
                  <a:srgbClr val="1E1E1E"/>
                </a:solidFill>
                <a:effectLst/>
                <a:latin typeface="Rustica"/>
              </a:rPr>
              <a:t>9</a:t>
            </a:r>
            <a: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  <a:t>Codwch </a:t>
            </a:r>
            <a:r>
              <a:rPr lang="en-GB" sz="6000" b="0" i="0" dirty="0" err="1">
                <a:solidFill>
                  <a:srgbClr val="1E1E1E"/>
                </a:solidFill>
                <a:effectLst/>
                <a:latin typeface="Rustica"/>
              </a:rPr>
              <a:t>eich</a:t>
            </a:r>
            <a: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  <a:t> </a:t>
            </a:r>
            <a:r>
              <a:rPr lang="en-GB" sz="6000" b="0" i="0" dirty="0" err="1">
                <a:solidFill>
                  <a:srgbClr val="1E1E1E"/>
                </a:solidFill>
                <a:effectLst/>
                <a:latin typeface="Rustica"/>
              </a:rPr>
              <a:t>pennau</a:t>
            </a:r>
            <a: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  <a:t>, O </a:t>
            </a:r>
            <a:r>
              <a:rPr lang="en-GB" sz="6000" b="0" i="0" dirty="0" err="1">
                <a:solidFill>
                  <a:srgbClr val="1E1E1E"/>
                </a:solidFill>
                <a:effectLst/>
                <a:latin typeface="Rustica"/>
              </a:rPr>
              <a:t>byrth</a:t>
            </a:r>
            <a: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  <a:t>!</a:t>
            </a:r>
            <a:b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</a:br>
            <a:r>
              <a:rPr lang="en-GB" sz="6000" b="0" i="0" dirty="0" err="1">
                <a:solidFill>
                  <a:srgbClr val="1E1E1E"/>
                </a:solidFill>
                <a:effectLst/>
                <a:latin typeface="Rustica"/>
              </a:rPr>
              <a:t>Ymddyrchefwch</a:t>
            </a:r>
            <a: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  <a:t>, O </a:t>
            </a:r>
            <a:r>
              <a:rPr lang="en-GB" sz="6000" b="0" i="0" dirty="0" err="1">
                <a:solidFill>
                  <a:srgbClr val="1E1E1E"/>
                </a:solidFill>
                <a:effectLst/>
                <a:latin typeface="Rustica"/>
              </a:rPr>
              <a:t>ddrysau</a:t>
            </a:r>
            <a: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  <a:t> </a:t>
            </a:r>
            <a:r>
              <a:rPr lang="en-GB" sz="6000" b="0" i="0" dirty="0" err="1">
                <a:solidFill>
                  <a:srgbClr val="1E1E1E"/>
                </a:solidFill>
                <a:effectLst/>
                <a:latin typeface="Rustica"/>
              </a:rPr>
              <a:t>tragwyddol</a:t>
            </a:r>
            <a: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  <a:t>!</a:t>
            </a:r>
            <a:b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</a:br>
            <a:r>
              <a:rPr lang="en-GB" sz="6000" b="0" i="0" dirty="0" err="1">
                <a:solidFill>
                  <a:srgbClr val="1E1E1E"/>
                </a:solidFill>
                <a:effectLst/>
                <a:latin typeface="Rustica"/>
              </a:rPr>
              <a:t>i</a:t>
            </a:r>
            <a: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  <a:t> </a:t>
            </a:r>
            <a:r>
              <a:rPr lang="en-GB" sz="6000" b="0" i="0" dirty="0" err="1">
                <a:solidFill>
                  <a:srgbClr val="1E1E1E"/>
                </a:solidFill>
                <a:effectLst/>
                <a:latin typeface="Rustica"/>
              </a:rPr>
              <a:t>frenin</a:t>
            </a:r>
            <a: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  <a:t> y </a:t>
            </a:r>
            <a:r>
              <a:rPr lang="en-GB" sz="6000" b="0" i="0" dirty="0" err="1">
                <a:solidFill>
                  <a:srgbClr val="1E1E1E"/>
                </a:solidFill>
                <a:effectLst/>
                <a:latin typeface="Rustica"/>
              </a:rPr>
              <a:t>gogoniant</a:t>
            </a:r>
            <a: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  <a:t> </a:t>
            </a:r>
            <a:r>
              <a:rPr lang="en-GB" sz="6000" b="0" i="0" dirty="0" err="1">
                <a:solidFill>
                  <a:srgbClr val="1E1E1E"/>
                </a:solidFill>
                <a:effectLst/>
                <a:latin typeface="Rustica"/>
              </a:rPr>
              <a:t>ddod</a:t>
            </a:r>
            <a: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  <a:t> </a:t>
            </a:r>
            <a:r>
              <a:rPr lang="en-GB" sz="6000" b="0" i="0" dirty="0" err="1">
                <a:solidFill>
                  <a:srgbClr val="1E1E1E"/>
                </a:solidFill>
                <a:effectLst/>
                <a:latin typeface="Rustica"/>
              </a:rPr>
              <a:t>i</a:t>
            </a:r>
            <a: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  <a:t> </a:t>
            </a:r>
            <a:r>
              <a:rPr lang="en-GB" sz="6000" b="0" i="0" dirty="0" err="1">
                <a:solidFill>
                  <a:srgbClr val="1E1E1E"/>
                </a:solidFill>
                <a:effectLst/>
                <a:latin typeface="Rustica"/>
              </a:rPr>
              <a:t>mewn</a:t>
            </a:r>
            <a: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  <a:t>.</a:t>
            </a:r>
            <a:br>
              <a:rPr lang="en-GB" sz="6000" b="0" i="0" dirty="0">
                <a:solidFill>
                  <a:srgbClr val="1E1E1E"/>
                </a:solidFill>
                <a:effectLst/>
                <a:latin typeface="Rustica"/>
              </a:rPr>
            </a:br>
            <a:b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</a:br>
            <a:r>
              <a:rPr lang="en-GB" sz="6000" b="0" i="0" baseline="30000" dirty="0">
                <a:solidFill>
                  <a:srgbClr val="FF0000"/>
                </a:solidFill>
                <a:effectLst/>
                <a:latin typeface="Rustica"/>
              </a:rPr>
              <a:t>10</a:t>
            </a:r>
            <a: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  <a:t>Pwy </a:t>
            </a:r>
            <a:r>
              <a:rPr lang="en-GB" sz="6000" b="0" i="0" dirty="0" err="1">
                <a:solidFill>
                  <a:srgbClr val="FF0000"/>
                </a:solidFill>
                <a:effectLst/>
                <a:latin typeface="Rustica"/>
              </a:rPr>
              <a:t>yw'r</a:t>
            </a:r>
            <a: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  <a:t> </a:t>
            </a:r>
            <a:r>
              <a:rPr lang="en-GB" sz="6000" b="0" i="0" dirty="0" err="1">
                <a:solidFill>
                  <a:srgbClr val="FF0000"/>
                </a:solidFill>
                <a:effectLst/>
                <a:latin typeface="Rustica"/>
              </a:rPr>
              <a:t>brenin</a:t>
            </a:r>
            <a: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  <a:t> </a:t>
            </a:r>
            <a:r>
              <a:rPr lang="en-GB" sz="6000" b="0" i="0" dirty="0" err="1">
                <a:solidFill>
                  <a:srgbClr val="FF0000"/>
                </a:solidFill>
                <a:effectLst/>
                <a:latin typeface="Rustica"/>
              </a:rPr>
              <a:t>gogoniant</a:t>
            </a:r>
            <a: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  <a:t> </a:t>
            </a:r>
            <a:r>
              <a:rPr lang="en-GB" sz="6000" b="0" i="0" dirty="0" err="1">
                <a:solidFill>
                  <a:srgbClr val="FF0000"/>
                </a:solidFill>
                <a:effectLst/>
                <a:latin typeface="Rustica"/>
              </a:rPr>
              <a:t>hwn</a:t>
            </a:r>
            <a: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  <a:t>?</a:t>
            </a:r>
            <a:b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</a:br>
            <a: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  <a:t>ARGLWYDD y </a:t>
            </a:r>
            <a:r>
              <a:rPr lang="en-GB" sz="6000" b="0" i="0" dirty="0" err="1">
                <a:solidFill>
                  <a:srgbClr val="FF0000"/>
                </a:solidFill>
                <a:effectLst/>
                <a:latin typeface="Rustica"/>
              </a:rPr>
              <a:t>Lluoedd</a:t>
            </a:r>
            <a: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  <a:t>,</a:t>
            </a:r>
            <a:b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</a:br>
            <a:r>
              <a:rPr lang="en-GB" sz="6000" b="0" i="0" dirty="0" err="1">
                <a:solidFill>
                  <a:srgbClr val="FF0000"/>
                </a:solidFill>
                <a:effectLst/>
                <a:latin typeface="Rustica"/>
              </a:rPr>
              <a:t>ef</a:t>
            </a:r>
            <a: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  <a:t> </a:t>
            </a:r>
            <a:r>
              <a:rPr lang="en-GB" sz="6000" b="0" i="0" dirty="0" err="1">
                <a:solidFill>
                  <a:srgbClr val="FF0000"/>
                </a:solidFill>
                <a:effectLst/>
                <a:latin typeface="Rustica"/>
              </a:rPr>
              <a:t>yw</a:t>
            </a:r>
            <a: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  <a:t> </a:t>
            </a:r>
            <a:r>
              <a:rPr lang="en-GB" sz="6000" b="0" i="0" dirty="0" err="1">
                <a:solidFill>
                  <a:srgbClr val="FF0000"/>
                </a:solidFill>
                <a:effectLst/>
                <a:latin typeface="Rustica"/>
              </a:rPr>
              <a:t>brenin</a:t>
            </a:r>
            <a: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  <a:t> y </a:t>
            </a:r>
            <a:r>
              <a:rPr lang="en-GB" sz="6000" b="0" i="0" dirty="0" err="1">
                <a:solidFill>
                  <a:srgbClr val="FF0000"/>
                </a:solidFill>
                <a:effectLst/>
                <a:latin typeface="Rustica"/>
              </a:rPr>
              <a:t>gogoniant</a:t>
            </a:r>
            <a: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  <a:t>.</a:t>
            </a:r>
            <a:b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</a:br>
            <a:r>
              <a:rPr lang="en-GB" sz="6000" b="0" i="0" dirty="0">
                <a:solidFill>
                  <a:srgbClr val="FF0000"/>
                </a:solidFill>
                <a:effectLst/>
                <a:latin typeface="Rustica"/>
              </a:rPr>
              <a:t>Amen</a:t>
            </a:r>
            <a:br>
              <a:rPr lang="en-GB" b="0" i="0" dirty="0">
                <a:solidFill>
                  <a:srgbClr val="1E1E1E"/>
                </a:solidFill>
                <a:effectLst/>
                <a:latin typeface="Rustica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401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9417D-AC5E-75BB-91C4-9E87EBE9E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67" y="3429000"/>
            <a:ext cx="10515600" cy="1325563"/>
          </a:xfrm>
        </p:spPr>
        <p:txBody>
          <a:bodyPr>
            <a:noAutofit/>
          </a:bodyPr>
          <a:lstStyle/>
          <a:p>
            <a:r>
              <a:rPr lang="en-US" sz="7200" b="1" dirty="0">
                <a:latin typeface="+mn-lt"/>
              </a:rPr>
              <a:t>391</a:t>
            </a:r>
            <a:br>
              <a:rPr lang="en-GB" sz="72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7200" dirty="0" err="1">
                <a:effectLst/>
                <a:latin typeface="+mn-lt"/>
                <a:ea typeface="Times New Roman" panose="02020603050405020304" pitchFamily="18" charset="0"/>
              </a:rPr>
              <a:t>Pwy</a:t>
            </a:r>
            <a:r>
              <a:rPr lang="en-US" sz="7200" dirty="0">
                <a:effectLst/>
                <a:latin typeface="+mn-lt"/>
                <a:ea typeface="Times New Roman" panose="02020603050405020304" pitchFamily="18" charset="0"/>
              </a:rPr>
              <a:t> all </a:t>
            </a:r>
            <a:r>
              <a:rPr lang="en-US" sz="7200" dirty="0" err="1">
                <a:effectLst/>
                <a:latin typeface="+mn-lt"/>
                <a:ea typeface="Times New Roman" panose="02020603050405020304" pitchFamily="18" charset="0"/>
              </a:rPr>
              <a:t>beidio</a:t>
            </a:r>
            <a:r>
              <a:rPr lang="en-US" sz="72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7200" dirty="0" err="1">
                <a:effectLst/>
                <a:latin typeface="+mn-lt"/>
                <a:ea typeface="Times New Roman" panose="02020603050405020304" pitchFamily="18" charset="0"/>
              </a:rPr>
              <a:t>canu</a:t>
            </a:r>
            <a:br>
              <a:rPr lang="en-GB" sz="72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7200" dirty="0" err="1">
                <a:effectLst/>
                <a:latin typeface="+mn-lt"/>
                <a:ea typeface="Times New Roman" panose="02020603050405020304" pitchFamily="18" charset="0"/>
              </a:rPr>
              <a:t>moliant</a:t>
            </a:r>
            <a:r>
              <a:rPr lang="en-US" sz="72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7200" dirty="0" err="1">
                <a:effectLst/>
                <a:latin typeface="+mn-lt"/>
                <a:ea typeface="Times New Roman" panose="02020603050405020304" pitchFamily="18" charset="0"/>
              </a:rPr>
              <a:t>iddo</a:t>
            </a:r>
            <a:r>
              <a:rPr lang="en-US" sz="72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7200" dirty="0" err="1">
                <a:effectLst/>
                <a:latin typeface="+mn-lt"/>
                <a:ea typeface="Times New Roman" panose="02020603050405020304" pitchFamily="18" charset="0"/>
              </a:rPr>
              <a:t>ef</a:t>
            </a:r>
            <a:r>
              <a:rPr lang="en-US" sz="7200" dirty="0">
                <a:effectLst/>
                <a:latin typeface="+mn-lt"/>
                <a:ea typeface="Times New Roman" panose="02020603050405020304" pitchFamily="18" charset="0"/>
              </a:rPr>
              <a:t>?</a:t>
            </a:r>
            <a:br>
              <a:rPr lang="en-GB" sz="72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7200" dirty="0">
                <a:effectLst/>
                <a:latin typeface="+mn-lt"/>
                <a:ea typeface="Times New Roman" panose="02020603050405020304" pitchFamily="18" charset="0"/>
              </a:rPr>
              <a:t>Y </a:t>
            </a:r>
            <a:r>
              <a:rPr lang="en-US" sz="7200" dirty="0" err="1">
                <a:effectLst/>
                <a:latin typeface="+mn-lt"/>
                <a:ea typeface="Times New Roman" panose="02020603050405020304" pitchFamily="18" charset="0"/>
              </a:rPr>
              <a:t>mae</a:t>
            </a:r>
            <a:r>
              <a:rPr lang="en-US" sz="72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7200" dirty="0" err="1">
                <a:effectLst/>
                <a:latin typeface="+mn-lt"/>
                <a:ea typeface="Times New Roman" panose="02020603050405020304" pitchFamily="18" charset="0"/>
              </a:rPr>
              <a:t>Brenin</a:t>
            </a:r>
            <a:r>
              <a:rPr lang="en-US" sz="72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7200" dirty="0" err="1">
                <a:effectLst/>
                <a:latin typeface="+mn-lt"/>
                <a:ea typeface="Times New Roman" panose="02020603050405020304" pitchFamily="18" charset="0"/>
              </a:rPr>
              <a:t>Seion</a:t>
            </a:r>
            <a:br>
              <a:rPr lang="en-GB" sz="72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7200" dirty="0" err="1">
                <a:effectLst/>
                <a:latin typeface="+mn-lt"/>
                <a:ea typeface="Times New Roman" panose="02020603050405020304" pitchFamily="18" charset="0"/>
              </a:rPr>
              <a:t>wedi</a:t>
            </a:r>
            <a:r>
              <a:rPr lang="en-US" sz="72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7200" dirty="0" err="1">
                <a:effectLst/>
                <a:latin typeface="+mn-lt"/>
                <a:ea typeface="Times New Roman" panose="02020603050405020304" pitchFamily="18" charset="0"/>
              </a:rPr>
              <a:t>dod</a:t>
            </a:r>
            <a:r>
              <a:rPr lang="en-US" sz="72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7200" dirty="0" err="1">
                <a:effectLst/>
                <a:latin typeface="+mn-lt"/>
                <a:ea typeface="Times New Roman" panose="02020603050405020304" pitchFamily="18" charset="0"/>
              </a:rPr>
              <a:t>i’r</a:t>
            </a:r>
            <a:r>
              <a:rPr lang="en-US" sz="72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7200" dirty="0" err="1">
                <a:effectLst/>
                <a:latin typeface="+mn-lt"/>
                <a:ea typeface="Times New Roman" panose="02020603050405020304" pitchFamily="18" charset="0"/>
              </a:rPr>
              <a:t>dref</a:t>
            </a:r>
            <a:r>
              <a:rPr lang="en-US" sz="72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br>
              <a:rPr lang="en-GB" sz="72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 </a:t>
            </a:r>
            <a:br>
              <a:rPr lang="en-GB" sz="480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en-GB" sz="4800" dirty="0">
                <a:effectLst/>
                <a:latin typeface="+mn-lt"/>
                <a:ea typeface="Times New Roman" panose="02020603050405020304" pitchFamily="18" charset="0"/>
              </a:rPr>
            </a:br>
            <a:endParaRPr lang="en-US" sz="4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245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165CD-360D-917E-C867-50E5B7051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986" y="2766218"/>
            <a:ext cx="10515600" cy="1325563"/>
          </a:xfrm>
        </p:spPr>
        <p:txBody>
          <a:bodyPr>
            <a:noAutofit/>
          </a:bodyPr>
          <a:lstStyle/>
          <a:p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Moliant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moliant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,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rhaid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i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blant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roi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moliant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,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moliant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moliant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iddo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ef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,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moliant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iddo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ef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moliant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iddo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+mn-lt"/>
                <a:ea typeface="Times New Roman" panose="02020603050405020304" pitchFamily="18" charset="0"/>
              </a:rPr>
              <a:t>ef</a:t>
            </a: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000" dirty="0">
                <a:effectLst/>
                <a:latin typeface="+mn-lt"/>
                <a:ea typeface="Times New Roman" panose="02020603050405020304" pitchFamily="18" charset="0"/>
              </a:rPr>
              <a:t> </a:t>
            </a:r>
            <a:br>
              <a:rPr lang="en-GB" sz="6000" dirty="0">
                <a:effectLst/>
                <a:latin typeface="+mn-lt"/>
                <a:ea typeface="Times New Roman" panose="02020603050405020304" pitchFamily="18" charset="0"/>
              </a:rPr>
            </a:br>
            <a:endParaRPr lang="en-US" sz="6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1469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761D6-9B92-B286-8B50-EF247D586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348" y="3222483"/>
            <a:ext cx="10652342" cy="413034"/>
          </a:xfrm>
        </p:spPr>
        <p:txBody>
          <a:bodyPr>
            <a:noAutofit/>
          </a:bodyPr>
          <a:lstStyle/>
          <a:p>
            <a:r>
              <a:rPr lang="en-US" sz="6600" dirty="0" err="1">
                <a:effectLst/>
                <a:latin typeface="+mn-lt"/>
                <a:ea typeface="Times New Roman" panose="02020603050405020304" pitchFamily="18" charset="0"/>
              </a:rPr>
              <a:t>Taenu</a:t>
            </a:r>
            <a:r>
              <a:rPr lang="en-US" sz="6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+mn-lt"/>
                <a:ea typeface="Times New Roman" panose="02020603050405020304" pitchFamily="18" charset="0"/>
              </a:rPr>
              <a:t>wnawn</a:t>
            </a:r>
            <a:r>
              <a:rPr lang="en-US" sz="6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+mn-lt"/>
                <a:ea typeface="Times New Roman" panose="02020603050405020304" pitchFamily="18" charset="0"/>
              </a:rPr>
              <a:t>ein</a:t>
            </a:r>
            <a:r>
              <a:rPr lang="en-US" sz="6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+mn-lt"/>
                <a:ea typeface="Times New Roman" panose="02020603050405020304" pitchFamily="18" charset="0"/>
              </a:rPr>
              <a:t>gwisgoedd</a:t>
            </a:r>
            <a:br>
              <a:rPr lang="en-GB" sz="66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600" dirty="0" err="1">
                <a:effectLst/>
                <a:latin typeface="+mn-lt"/>
                <a:ea typeface="Times New Roman" panose="02020603050405020304" pitchFamily="18" charset="0"/>
              </a:rPr>
              <a:t>gorau</a:t>
            </a:r>
            <a:r>
              <a:rPr lang="en-US" sz="6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+mn-lt"/>
                <a:ea typeface="Times New Roman" panose="02020603050405020304" pitchFamily="18" charset="0"/>
              </a:rPr>
              <a:t>ar</a:t>
            </a:r>
            <a:r>
              <a:rPr lang="en-US" sz="6600" dirty="0">
                <a:effectLst/>
                <a:latin typeface="+mn-lt"/>
                <a:ea typeface="Times New Roman" panose="02020603050405020304" pitchFamily="18" charset="0"/>
              </a:rPr>
              <a:t> y </a:t>
            </a:r>
            <a:r>
              <a:rPr lang="en-US" sz="6600" dirty="0" err="1">
                <a:effectLst/>
                <a:latin typeface="+mn-lt"/>
                <a:ea typeface="Times New Roman" panose="02020603050405020304" pitchFamily="18" charset="0"/>
              </a:rPr>
              <a:t>ffyrdd</a:t>
            </a:r>
            <a:r>
              <a:rPr lang="en-US" sz="6600" dirty="0">
                <a:effectLst/>
                <a:latin typeface="+mn-lt"/>
                <a:ea typeface="Times New Roman" panose="02020603050405020304" pitchFamily="18" charset="0"/>
              </a:rPr>
              <a:t>,</a:t>
            </a:r>
            <a:br>
              <a:rPr lang="en-GB" sz="66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600" dirty="0" err="1">
                <a:effectLst/>
                <a:latin typeface="+mn-lt"/>
                <a:ea typeface="Times New Roman" panose="02020603050405020304" pitchFamily="18" charset="0"/>
              </a:rPr>
              <a:t>taflwn</a:t>
            </a:r>
            <a:r>
              <a:rPr lang="en-US" sz="6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+mn-lt"/>
                <a:ea typeface="Times New Roman" panose="02020603050405020304" pitchFamily="18" charset="0"/>
              </a:rPr>
              <a:t>ar</a:t>
            </a:r>
            <a:r>
              <a:rPr lang="en-US" sz="6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+mn-lt"/>
                <a:ea typeface="Times New Roman" panose="02020603050405020304" pitchFamily="18" charset="0"/>
              </a:rPr>
              <a:t>ei</a:t>
            </a:r>
            <a:r>
              <a:rPr lang="en-US" sz="6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+mn-lt"/>
                <a:ea typeface="Times New Roman" panose="02020603050405020304" pitchFamily="18" charset="0"/>
              </a:rPr>
              <a:t>lwybrau</a:t>
            </a:r>
            <a:br>
              <a:rPr lang="en-GB" sz="66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600" dirty="0" err="1">
                <a:effectLst/>
                <a:latin typeface="+mn-lt"/>
                <a:ea typeface="Times New Roman" panose="02020603050405020304" pitchFamily="18" charset="0"/>
              </a:rPr>
              <a:t>gangau’r</a:t>
            </a:r>
            <a:r>
              <a:rPr lang="en-US" sz="6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+mn-lt"/>
                <a:ea typeface="Times New Roman" panose="02020603050405020304" pitchFamily="18" charset="0"/>
              </a:rPr>
              <a:t>palmwydd</a:t>
            </a:r>
            <a:r>
              <a:rPr lang="en-US" sz="6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+mn-lt"/>
                <a:ea typeface="Times New Roman" panose="02020603050405020304" pitchFamily="18" charset="0"/>
              </a:rPr>
              <a:t>gwyrdd</a:t>
            </a:r>
            <a:r>
              <a:rPr lang="en-US" sz="66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br>
              <a:rPr lang="en-GB" sz="66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6600" dirty="0">
                <a:effectLst/>
                <a:latin typeface="+mn-lt"/>
                <a:ea typeface="Times New Roman" panose="02020603050405020304" pitchFamily="18" charset="0"/>
              </a:rPr>
              <a:t> </a:t>
            </a:r>
            <a:br>
              <a:rPr lang="en-GB" sz="6600" dirty="0">
                <a:effectLst/>
                <a:latin typeface="+mn-lt"/>
                <a:ea typeface="Times New Roman" panose="02020603050405020304" pitchFamily="18" charset="0"/>
              </a:rPr>
            </a:br>
            <a:endParaRPr lang="en-US" sz="6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60422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1178</Words>
  <Application>Microsoft Macintosh PowerPoint</Application>
  <PresentationFormat>Widescreen</PresentationFormat>
  <Paragraphs>53</Paragraphs>
  <Slides>46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Calibri</vt:lpstr>
      <vt:lpstr>Calibri Light</vt:lpstr>
      <vt:lpstr>Inter</vt:lpstr>
      <vt:lpstr>Rustica</vt:lpstr>
      <vt:lpstr>Times New Roman</vt:lpstr>
      <vt:lpstr>Trebuchet MS</vt:lpstr>
      <vt:lpstr>Office Theme</vt:lpstr>
      <vt:lpstr>Croeso i’r oedfa</vt:lpstr>
      <vt:lpstr>Salm 24 1Eiddo'r ARGLWYDD yw'r ddaear a'i llawnder, y byd a'r rhai sy'n byw ynddo;  2oherwydd ef a'i sylfaenodd ar y moroedd a'i sefydlu ar yr afonydd.  </vt:lpstr>
      <vt:lpstr>3Pwy a esgyn i fynydd yr ARGLWYDD a phwy a saif yn ei le sanctaidd?  4Y glân ei ddwylo a'r pur o galon, yr un sydd heb osod ei feddwl ar dwyll a heb dyngu'n gelwyddog. </vt:lpstr>
      <vt:lpstr>5Fe dderbyn fendith gan yr ARGLWYDD a chyfiawnder gan Dduw ei iachawdwriaeth.  6Dyma'r genhedlaeth sy'n ei geisio, sy'n ceisio wyneb Duw Jacob. </vt:lpstr>
      <vt:lpstr>7Codwch eich pennau, O byrth! Ymddyrchefwch, O ddrysau tragwyddol! i frenin y gogoniant ddod i mewn.  8Pwy yw'r brenin gogoniant hwn? Yr ARGLWYDD, cryf a chadarn, yr ARGLWYDD, cadarn mewn rhyfel. </vt:lpstr>
      <vt:lpstr>9Codwch eich pennau, O byrth! Ymddyrchefwch, O ddrysau tragwyddol! i frenin y gogoniant ddod i mewn.  10Pwy yw'r brenin gogoniant hwn? ARGLWYDD y Lluoedd, ef yw brenin y gogoniant. Amen </vt:lpstr>
      <vt:lpstr>391 Pwy all beidio canu moliant iddo ef? Y mae Brenin Seion wedi dod i’r dref.    </vt:lpstr>
      <vt:lpstr>Moliant, moliant, rhaid i blant roi moliant, moliant, moliant iddo ef, moliant iddo ef, moliant iddo ef.   </vt:lpstr>
      <vt:lpstr>Taenu wnawn ein gwisgoedd gorau ar y ffyrdd, taflwn ar ei lwybrau gangau’r palmwydd gwyrdd.   </vt:lpstr>
      <vt:lpstr>Moliant, moliant, rhaid i blant roi moliant, moliant, moliant iddo ef, moliant iddo ef, moliant iddo ef.   </vt:lpstr>
      <vt:lpstr>Ar ei ebol asyn O mor fwyn y daw; fe all plentyn bychan gydio yn ei law.   </vt:lpstr>
      <vt:lpstr>Moliant, moliant, rhaid i blant roi moliant, moliant, moliant iddo ef, moliant iddo ef, moliant iddo ef.   </vt:lpstr>
      <vt:lpstr>Gydag ef i Salem awn yn llon ac iach: y mae Iesu’n ennill calon plentyn bach. </vt:lpstr>
      <vt:lpstr>Moliant, moliant, rhaid i blant roi moliant, moliant, moliant iddo ef, moliant iddo ef, moliant iddo ef.   {Nantlais, 1874-1959} </vt:lpstr>
      <vt:lpstr>Y Cyhoeddiadau  a’r Casgliad</vt:lpstr>
      <vt:lpstr>Bore da blant!</vt:lpstr>
      <vt:lpstr>PowerPoint Presentation</vt:lpstr>
      <vt:lpstr>PowerPoint Presentation</vt:lpstr>
      <vt:lpstr>238 Ymlaen, ymlaen, frenhinol Un, “Hosanna” gwaedda’r dorf gytûn; d’anifail llwm ymlwybra ‘mlaen a phalmwydd dan ei draed ar daen.   </vt:lpstr>
      <vt:lpstr>Ymlaen, ymlaen, frenhinol Frawd, yn wylaidd ar dy farwol rawd: i goncro pechod, codi’r graith, a thynnu colyn angau caeth.    </vt:lpstr>
      <vt:lpstr>Ymlaen, ymlaen, frenhinol Grist, yr engyl oll sy’n syllu’n drist o’r nefoedd mewn rhyfeddod mawr: fe deithi at d’angheuol awr.   </vt:lpstr>
      <vt:lpstr>Ymlaen, O Fab y Dyn di-fraw, mae’r olaf ffyrnig frwydyr draw; y Tad o uchder gorsedd nef sy’n disgwyl ei Eneiniog ef. </vt:lpstr>
      <vt:lpstr>  Ymlaen, ymlaen, frenhinol Oen, â gwylaidd rwysg ar lwybrau poen; ‘n ôl gwyro pen dan farwol glwy’, O Grist, mewn grym teyrnasa mwy. {H.H. Milman, 1791-1868} cyf.{Hywel M. Griffiths}</vt:lpstr>
      <vt:lpstr>Darlleniad: Sachareia 9:9-10</vt:lpstr>
      <vt:lpstr>Y brenin sydd i ddod  9 Dathlwch bobl Seion! Gwaeddwch yn llawen, bobl Jerwsalem! Edrych! Mae dy frenin yn dod. Mae e'n gyfiawn ac yn achub; Mae'n addfwyn ac yn marchogaeth ar asyn, ie, ar ebol asen.   </vt:lpstr>
      <vt:lpstr>10 Bydda i'n symud y cerbydau rhyfel o Israel,  a mynd â'r ceffylau rhyfel i ffwrdd o Jerwsalem. Bydd arfau rhyfel yn cael eu dinistrio! Yna bydd y brenin yn cyhoeddi heddwch i'r gwledydd. Bydd yn teyrnasu o fôr i fôr, ac o afon Ewffrates i ben draw'r byd!</vt:lpstr>
      <vt:lpstr>Darlleniad: Ioan 12:12-19</vt:lpstr>
      <vt:lpstr>Cerdd Eurig Salisbury</vt:lpstr>
      <vt:lpstr>Gweddi</vt:lpstr>
      <vt:lpstr>360 Pwy sy’n dod i Salem dref? Iesu’n Llywydd: taenwn ar ei lwybrau ef gangau’r palmwydd; rhoddwn iddo barch a chlod mewn Hosanna; atom ni mae heddiw’n dod - Halelwia.   </vt:lpstr>
      <vt:lpstr>Pwy sy’n dod drwy byrth y bedd yn orchfygwr? Iesu Grist, Tywysog hedd, ein Gwaredwr: mae ei fryd ar wella’r byd o’i ddoluriau; rhoddwn iddo oll ynghyd ein calonnau.    </vt:lpstr>
      <vt:lpstr>Er i holl delynau’r nef ei glodfori, hyfryd iddo ef yw llef plant yn moli: dewch â’r palmwydd, dewch â’r gân byth i’r Iesu, unwn gyda’r dyrfa lân i’w foliannu. {ELFED, 1860-1953}</vt:lpstr>
      <vt:lpstr>PowerPoint Presentation</vt:lpstr>
      <vt:lpstr>PowerPoint Presentation</vt:lpstr>
      <vt:lpstr>NEGES BERSONOL   ‘Wele dy frenin yn dod atat’ Sechareia 9:9’ </vt:lpstr>
      <vt:lpstr>BRENIN I YMDDIRIED YNDDO</vt:lpstr>
      <vt:lpstr>GOSTYNGEIDDRWYDD Y BRENIN   Wele dy frenin yn dod atat â buddugoliaeth a gwaredigaeth, yn ostyngedig ac yn marchogaeth ar asyn, ar ebol, llwdn asen.’ Sechareia 9:9 </vt:lpstr>
      <vt:lpstr>I GRYNHOI</vt:lpstr>
      <vt:lpstr>EIN HYMATEB</vt:lpstr>
      <vt:lpstr>252 Rho inni weledigaeth Ar dy frenhiniaeth Di Sy’n estyn o’r mynyddoedd Hyd eithaf tonnau’r lli; Ni fynnwn ni ymostwng Yn rhwysg ein gwamal oes Ond I’th awdurdod sanctaidd A chyfraith Crist a’i groes.   </vt:lpstr>
      <vt:lpstr>Gwisg wisgoedd dy ogoniant Sy’n harddach fil na’r wawr, A thyred i feddiannu Dy etifeddiaeth fawr; A thywys, o’th dosturi, Dylwythau’r ddaear las O grindir llwm anobaith I deyrnas bur dy ras.  </vt:lpstr>
      <vt:lpstr>  Dy eiddo ydyw’r Orsedd O oes i oes o hyd; Ni syfl ei seiliau cedyrn Yn nherfysg gwyllt y byd. Pan syrth gorseddau’r ddaear I’r llwch yn chwalfa sarn Bydd gorsedd dy gyfamod Yn fywyd ac yn farn. {AMANWY, 1882-1953} </vt:lpstr>
      <vt:lpstr>Y Fendith</vt:lpstr>
      <vt:lpstr>Diolch i Ti yr Hollalluog Dduw am yr Efengyl Sanctaidd Halelwia, Amen</vt:lpstr>
      <vt:lpstr>Y Fendith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Croeso i’r oedfa</dc:title>
  <dc:creator>Beti Wyn James</dc:creator>
  <cp:lastModifiedBy>Beti Wyn James</cp:lastModifiedBy>
  <cp:revision>18</cp:revision>
  <dcterms:created xsi:type="dcterms:W3CDTF">2026-03-25T11:47:38Z</dcterms:created>
  <dcterms:modified xsi:type="dcterms:W3CDTF">2026-04-20T11:51:10Z</dcterms:modified>
</cp:coreProperties>
</file>